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8" r:id="rId1"/>
  </p:sldMasterIdLst>
  <p:notesMasterIdLst>
    <p:notesMasterId r:id="rId26"/>
  </p:notesMasterIdLst>
  <p:handoutMasterIdLst>
    <p:handoutMasterId r:id="rId27"/>
  </p:handoutMasterIdLst>
  <p:sldIdLst>
    <p:sldId id="274" r:id="rId2"/>
    <p:sldId id="276" r:id="rId3"/>
    <p:sldId id="257" r:id="rId4"/>
    <p:sldId id="294" r:id="rId5"/>
    <p:sldId id="295" r:id="rId6"/>
    <p:sldId id="277" r:id="rId7"/>
    <p:sldId id="283" r:id="rId8"/>
    <p:sldId id="284" r:id="rId9"/>
    <p:sldId id="290" r:id="rId10"/>
    <p:sldId id="278" r:id="rId11"/>
    <p:sldId id="285" r:id="rId12"/>
    <p:sldId id="286" r:id="rId13"/>
    <p:sldId id="297" r:id="rId14"/>
    <p:sldId id="289" r:id="rId15"/>
    <p:sldId id="287" r:id="rId16"/>
    <p:sldId id="288" r:id="rId17"/>
    <p:sldId id="291" r:id="rId18"/>
    <p:sldId id="282" r:id="rId19"/>
    <p:sldId id="292" r:id="rId20"/>
    <p:sldId id="293" r:id="rId21"/>
    <p:sldId id="279" r:id="rId22"/>
    <p:sldId id="271" r:id="rId23"/>
    <p:sldId id="296" r:id="rId24"/>
    <p:sldId id="280" r:id="rId25"/>
  </p:sldIdLst>
  <p:sldSz cx="12192000" cy="6858000"/>
  <p:notesSz cx="9939338" cy="68072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6" autoAdjust="0"/>
  </p:normalViewPr>
  <p:slideViewPr>
    <p:cSldViewPr snapToGrid="0">
      <p:cViewPr varScale="1">
        <p:scale>
          <a:sx n="111" d="100"/>
          <a:sy n="111" d="100"/>
        </p:scale>
        <p:origin x="534" y="108"/>
      </p:cViewPr>
      <p:guideLst>
        <p:guide orient="horz" pos="2159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7046" cy="34154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9992" y="1"/>
            <a:ext cx="4307046" cy="34154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rtl="0">
              <a:defRPr/>
            </a:pPr>
            <a:fld id="{4F6CC08C-0E47-404A-9C27-EA1B4EE4C7CA}" type="datetime4">
              <a:rPr lang="ko-KR" altLang="en-US">
                <a:latin typeface="맑은 고딕"/>
                <a:ea typeface="맑은 고딕"/>
              </a:rPr>
              <a:pPr rtl="0">
                <a:defRPr/>
              </a:pPr>
              <a:t>2025년 8월 7일</a:t>
            </a:fld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65659"/>
            <a:ext cx="4307046" cy="34154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9992" y="6465659"/>
            <a:ext cx="4307046" cy="34154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rtl="0">
              <a:defRPr/>
            </a:pPr>
            <a:fld id="{1604A0D4-B89B-4ADD-AF9E-38636B40EE4E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‹#›</a:t>
            </a:fld>
            <a:endParaRPr lang="ko-KR" altLang="en-US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7046" cy="34154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9992" y="1"/>
            <a:ext cx="4307046" cy="34154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BE16EC8A-0758-4FA9-BF4D-3119057076D1}" type="datetime4">
              <a:rPr lang="ko-KR" altLang="en-US"/>
              <a:pPr lvl="0">
                <a:defRPr/>
              </a:pPr>
              <a:t>2025년 8월 7일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2927350" y="850900"/>
            <a:ext cx="4084638" cy="2297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rt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934" y="3275966"/>
            <a:ext cx="7951470" cy="229743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 rtl="0">
              <a:defRPr/>
            </a:pPr>
            <a:r>
              <a:rPr lang="ko-KR" altLang="en-US"/>
              <a:t>마스터 텍스트 스타일을 편집하려면 클릭하세요</a:t>
            </a:r>
            <a:r>
              <a:rPr lang="en-US" altLang="ko-KR"/>
              <a:t>.</a:t>
            </a:r>
          </a:p>
          <a:p>
            <a:pPr lvl="1" rtl="0">
              <a:defRPr/>
            </a:pPr>
            <a:r>
              <a:rPr lang="ko-KR" altLang="en-US"/>
              <a:t>둘째 수준</a:t>
            </a:r>
          </a:p>
          <a:p>
            <a:pPr lvl="2" rtl="0">
              <a:defRPr/>
            </a:pPr>
            <a:r>
              <a:rPr lang="ko-KR" altLang="en-US"/>
              <a:t>셋째 수준</a:t>
            </a:r>
          </a:p>
          <a:p>
            <a:pPr lvl="3" rtl="0">
              <a:defRPr/>
            </a:pPr>
            <a:r>
              <a:rPr lang="ko-KR" altLang="en-US"/>
              <a:t>넷째 수준</a:t>
            </a:r>
          </a:p>
          <a:p>
            <a:pPr lvl="4" rtl="0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65659"/>
            <a:ext cx="4307046" cy="34154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9992" y="6465659"/>
            <a:ext cx="4307046" cy="34154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82869989-EB00-4EE7-BCB5-25BDC5BB29F8}" type="slidenum">
              <a:rPr lang="en-US" altLang="ko-KR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82869989-EB00-4EE7-BCB5-25BDC5BB29F8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3</a:t>
            </a:fld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A0598-3992-8CE2-2A80-D146A26AB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23862FE-0C87-20ED-0653-084F399BEBB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91F038E-AF94-49CF-2B20-69C60E338B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r>
              <a:rPr lang="ko-KR" altLang="en-US" dirty="0"/>
              <a:t>인사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96DC09-5742-1F11-5086-E2241B7A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82869989-EB00-4EE7-BCB5-25BDC5BB29F8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15</a:t>
            </a:fld>
            <a:endParaRPr lang="ko-KR" altLang="en-US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93805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endParaRPr lang="ko-KR" altLang="en-US" dirty="0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82869989-EB00-4EE7-BCB5-25BDC5BB29F8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16</a:t>
            </a:fld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82869989-EB00-4EE7-BCB5-25BDC5BB29F8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22</a:t>
            </a:fld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328DF-F55C-FF5C-6C4F-2C69FFFFB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38A43D4-49C5-D904-7274-581DBFE6D35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A9B3BC8-818A-CB99-E74F-A2F10E90E5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A3BB64-0A3E-C801-A228-F00D05FEB8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>
              <a:defRPr/>
            </a:pPr>
            <a:fld id="{82869989-EB00-4EE7-BCB5-25BDC5BB29F8}" type="slidenum">
              <a:rPr lang="en-US" altLang="ko-KR">
                <a:latin typeface="맑은 고딕"/>
                <a:ea typeface="맑은 고딕"/>
              </a:rPr>
              <a:pPr rtl="0">
                <a:defRPr/>
              </a:pPr>
              <a:t>23</a:t>
            </a:fld>
            <a:endParaRPr lang="ko-KR" altLang="en-US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0686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그룹 12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4" name="직선 연결선 13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그룹 29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8" name="직선 연결선 4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그룹 5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9" name="직선 연결선 5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연결선 6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직선 연결선 6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직선 연결선 6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4" name="직선 연결선 5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그룹 30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32" name="직선 연결선 3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그룹 3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43" name="직선 연결선 4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직선 연결선 4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직선 연결선 4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8" name="직선 연결선 3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4" name="직선 연결선 63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12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89566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1978900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8801668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0085075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881387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6898184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A5B65E4-62A8-4988-B07B-5D6D443B14ED}" type="datetime4">
              <a:rPr lang="ko-KR" altLang="en-US" smtClean="0"/>
              <a:t>2025년 8월 7일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278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8EB6286-0DE7-4336-9826-977AD102FCF2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4187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595" y="679572"/>
            <a:ext cx="8761413" cy="706964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A5419DA-7218-42E5-A443-F000500111E1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8C1ADC0-CC81-2E0F-748A-74FD5BAD34F2}"/>
              </a:ext>
            </a:extLst>
          </p:cNvPr>
          <p:cNvSpPr/>
          <p:nvPr userDrawn="1"/>
        </p:nvSpPr>
        <p:spPr>
          <a:xfrm>
            <a:off x="347114" y="1386536"/>
            <a:ext cx="11421382" cy="4339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/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D21B9E5-3D16-D03E-2E2B-58CFCDC66A2A}"/>
              </a:ext>
            </a:extLst>
          </p:cNvPr>
          <p:cNvSpPr txBox="1">
            <a:spLocks/>
          </p:cNvSpPr>
          <p:nvPr userDrawn="1"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2024-2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  <p:pic>
        <p:nvPicPr>
          <p:cNvPr id="9" name="그림 3">
            <a:extLst>
              <a:ext uri="{FF2B5EF4-FFF2-40B4-BE49-F238E27FC236}">
                <a16:creationId xmlns:a16="http://schemas.microsoft.com/office/drawing/2014/main" id="{D6F10A0C-FF62-0B5D-E6A8-408F848729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6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2" name="그룹 21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3" name="직선 연결선 22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그룹 38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57" name="직선 연결선 5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그룹 6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68" name="직선 연결선 6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직선 연결선 6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직선 연결선 6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3" name="직선 연결선 6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그룹 39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1" name="직선 연결선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그룹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직선 연결선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직선 연결선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3" name="직선 연결선 72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25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751" y="773012"/>
            <a:ext cx="8761413" cy="70696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0D71E410-2177-0031-E7E7-B629E3F825F1}"/>
              </a:ext>
            </a:extLst>
          </p:cNvPr>
          <p:cNvSpPr txBox="1">
            <a:spLocks/>
          </p:cNvSpPr>
          <p:nvPr userDrawn="1"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2024-2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</p:spTree>
    <p:extLst>
      <p:ext uri="{BB962C8B-B14F-4D97-AF65-F5344CB8AC3E}">
        <p14:creationId xmlns:p14="http://schemas.microsoft.com/office/powerpoint/2010/main" val="120719631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1FFC-F755-4558-8D3C-A157D1A01A8A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6330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2A33C0-A4A8-4C90-B6DA-35B8CF58C816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4413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35401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96A3-957C-4113-A568-B6ED9AEA3D01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grpSp>
        <p:nvGrpSpPr>
          <p:cNvPr id="23" name="그룹 22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4" name="직선 연결선 23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그룹 39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58" name="직선 연결선 5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3" name="그룹 6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69" name="직선 연결선 6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직선 연결선 6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4" name="직선 연결선 6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그룹 40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2" name="직선 연결선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그룹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4" name="직사각형 73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5" name="직선 연결선 74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13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13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8BEB146-D335-4DA5-9826-58595BCDBE2E}" type="datetime4">
              <a:rPr lang="ko-KR" altLang="en-US" noProof="0" smtClean="0"/>
              <a:t>2025년 8월 7일</a:t>
            </a:fld>
            <a:endParaRPr lang="ko-KR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ko-KR" altLang="en-US" noProof="0"/>
              <a:t>바닥글 추가</a:t>
            </a:r>
            <a:endParaRPr lang="ko-KR" altLang="en-US" noProof="0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grpSp>
        <p:nvGrpSpPr>
          <p:cNvPr id="22" name="그룹 21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23" name="직선 연결선 22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그룹 38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57" name="직선 연결선 5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그룹 6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68" name="직선 연결선 6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직선 연결선 6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직선 연결선 6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3" name="직선 연결선 6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그룹 39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1" name="직선 연결선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그룹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직선 연결선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직선 연결선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3" name="직선 연결선 72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92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  <p:sldLayoutId id="2147483923" r:id="rId14"/>
    <p:sldLayoutId id="2147483924" r:id="rId15"/>
    <p:sldLayoutId id="2147483925" r:id="rId16"/>
    <p:sldLayoutId id="214748392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F32A9-24D3-6419-DF1D-F134749F5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275963"/>
            <a:ext cx="8825658" cy="1429083"/>
          </a:xfrm>
        </p:spPr>
        <p:txBody>
          <a:bodyPr/>
          <a:lstStyle/>
          <a:p>
            <a:pPr algn="ctr"/>
            <a:r>
              <a:rPr lang="en-US" altLang="ko-KR" sz="3600" dirty="0"/>
              <a:t>2025-</a:t>
            </a:r>
            <a:r>
              <a:rPr lang="ko-KR" altLang="en-US" sz="3600" dirty="0"/>
              <a:t>하계 세종창의학기제</a:t>
            </a:r>
            <a:r>
              <a:rPr lang="en-US" altLang="ko-KR" sz="3600" dirty="0"/>
              <a:t>(</a:t>
            </a:r>
            <a:r>
              <a:rPr lang="ko-KR" altLang="en-US" sz="3600" dirty="0"/>
              <a:t>집중이수제</a:t>
            </a:r>
            <a:r>
              <a:rPr lang="en-US" altLang="ko-KR" sz="3600" dirty="0"/>
              <a:t>)</a:t>
            </a:r>
            <a:br>
              <a:rPr lang="en-US" altLang="ko-KR" sz="3600" dirty="0"/>
            </a:br>
            <a:r>
              <a:rPr lang="ko-KR" altLang="en-US" sz="3600" dirty="0"/>
              <a:t>최종성과보고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33D9BE-53F0-4C45-455F-A1B7B61C2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8467" y="4408098"/>
            <a:ext cx="10153291" cy="1334219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음성과 영상을 결합한 멀티모달 </a:t>
            </a:r>
            <a:r>
              <a:rPr lang="en-US" altLang="ko-KR" dirty="0"/>
              <a:t>Transformer </a:t>
            </a:r>
            <a:r>
              <a:rPr lang="ko-KR" altLang="en-US" dirty="0"/>
              <a:t>기반 감정 인식 모델 개발</a:t>
            </a:r>
            <a:endParaRPr lang="en-US" altLang="ko-KR" dirty="0"/>
          </a:p>
          <a:p>
            <a:r>
              <a:rPr lang="en-US" altLang="ko-KR" dirty="0"/>
              <a:t>(Development of a Multimodal Emotion Recognition Model Based on Transformer Architecture Using Audio-Visual Inputs)</a:t>
            </a:r>
          </a:p>
          <a:p>
            <a:r>
              <a:rPr lang="ko-KR" altLang="en-US" dirty="0"/>
              <a:t>팀번호</a:t>
            </a:r>
            <a:r>
              <a:rPr lang="en-US" altLang="ko-KR" dirty="0"/>
              <a:t>: 27		</a:t>
            </a:r>
            <a:r>
              <a:rPr lang="ko-KR" altLang="en-US" dirty="0"/>
              <a:t>소속</a:t>
            </a:r>
            <a:r>
              <a:rPr lang="en-US" altLang="ko-KR" dirty="0"/>
              <a:t>: </a:t>
            </a:r>
            <a:r>
              <a:rPr lang="ko-KR" altLang="en-US" dirty="0"/>
              <a:t>인공지능학과</a:t>
            </a:r>
            <a:r>
              <a:rPr lang="en-US" altLang="ko-KR" dirty="0"/>
              <a:t>		</a:t>
            </a:r>
            <a:r>
              <a:rPr lang="ko-KR" altLang="en-US" dirty="0"/>
              <a:t>팀원 이름</a:t>
            </a:r>
            <a:r>
              <a:rPr lang="en-US" altLang="ko-KR" dirty="0"/>
              <a:t>: </a:t>
            </a:r>
            <a:r>
              <a:rPr lang="ko-KR" altLang="en-US" dirty="0"/>
              <a:t>이수찬</a:t>
            </a:r>
            <a:r>
              <a:rPr lang="en-US" altLang="ko-KR" dirty="0"/>
              <a:t> (</a:t>
            </a:r>
            <a:r>
              <a:rPr lang="ko-KR" altLang="en-US" dirty="0"/>
              <a:t>팀 대표</a:t>
            </a:r>
            <a:r>
              <a:rPr lang="en-US" altLang="ko-KR" dirty="0"/>
              <a:t>),</a:t>
            </a:r>
            <a:r>
              <a:rPr lang="ko-KR" altLang="en-US" dirty="0"/>
              <a:t> 강성찬</a:t>
            </a:r>
            <a:r>
              <a:rPr lang="en-US" altLang="ko-KR" dirty="0"/>
              <a:t>, </a:t>
            </a:r>
            <a:r>
              <a:rPr lang="ko-KR" altLang="en-US" dirty="0"/>
              <a:t>강민성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79755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49379-DF17-D30C-5388-97C7B143A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5BD7-D330-E016-CD6D-3D6C13596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26" y="694268"/>
            <a:ext cx="9774714" cy="706964"/>
          </a:xfrm>
        </p:spPr>
        <p:txBody>
          <a:bodyPr/>
          <a:lstStyle/>
          <a:p>
            <a:r>
              <a:rPr lang="en-US" altLang="ko-KR" b="1" dirty="0"/>
              <a:t>CES 2025 NVIDIA / Cosmos </a:t>
            </a:r>
            <a:r>
              <a:rPr lang="ko-KR" altLang="en-US" b="1" dirty="0"/>
              <a:t>논문 심화 스터디</a:t>
            </a:r>
            <a:endParaRPr lang="en-US" altLang="ko-K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EB804-0E96-4589-05A8-86A559394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426" y="1401232"/>
            <a:ext cx="8825659" cy="4870172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b="1" dirty="0"/>
              <a:t>CES 2025 </a:t>
            </a:r>
            <a:r>
              <a:rPr lang="ko-KR" altLang="en-US" b="1" dirty="0"/>
              <a:t>핵심 메시지</a:t>
            </a:r>
            <a:r>
              <a:rPr lang="en-US" altLang="ko-KR" b="1" dirty="0"/>
              <a:t>:</a:t>
            </a:r>
            <a:endParaRPr lang="ko-KR" altLang="en-US" dirty="0"/>
          </a:p>
          <a:p>
            <a:pPr lvl="1"/>
            <a:r>
              <a:rPr lang="ko-KR" altLang="en-US" dirty="0"/>
              <a:t>엔비디아 </a:t>
            </a:r>
            <a:r>
              <a:rPr lang="en-US" altLang="ko-KR" dirty="0"/>
              <a:t>CEO </a:t>
            </a:r>
            <a:r>
              <a:rPr lang="ko-KR" altLang="en-US" dirty="0"/>
              <a:t>젠슨 황</a:t>
            </a:r>
            <a:r>
              <a:rPr lang="en-US" altLang="ko-KR" dirty="0"/>
              <a:t>: "AI</a:t>
            </a:r>
            <a:r>
              <a:rPr lang="ko-KR" altLang="en-US" dirty="0"/>
              <a:t>는 이제 물리 세계와 직접 작동하는 </a:t>
            </a:r>
            <a:r>
              <a:rPr lang="en-US" altLang="ko-KR" dirty="0"/>
              <a:t>Physical AI </a:t>
            </a:r>
            <a:r>
              <a:rPr lang="ko-KR" altLang="en-US" dirty="0"/>
              <a:t>시대에 진입했다</a:t>
            </a:r>
            <a:r>
              <a:rPr lang="en-US" altLang="ko-KR" dirty="0"/>
              <a:t>."</a:t>
            </a:r>
          </a:p>
          <a:p>
            <a:pPr lvl="1"/>
            <a:r>
              <a:rPr lang="en-US" altLang="ko-KR" dirty="0"/>
              <a:t>AI</a:t>
            </a:r>
            <a:r>
              <a:rPr lang="ko-KR" altLang="en-US" dirty="0"/>
              <a:t>의 진화 방향</a:t>
            </a:r>
            <a:r>
              <a:rPr lang="en-US" altLang="ko-KR" dirty="0"/>
              <a:t>: </a:t>
            </a:r>
            <a:r>
              <a:rPr lang="ko-KR" altLang="en-US" dirty="0"/>
              <a:t>가상공간 → 현실공간 </a:t>
            </a:r>
            <a:r>
              <a:rPr lang="en-US" altLang="ko-KR" dirty="0"/>
              <a:t>(</a:t>
            </a:r>
            <a:r>
              <a:rPr lang="ko-KR" altLang="en-US" dirty="0"/>
              <a:t>움직이는 </a:t>
            </a:r>
            <a:r>
              <a:rPr lang="en-US" altLang="ko-KR" dirty="0"/>
              <a:t>AI)</a:t>
            </a:r>
          </a:p>
          <a:p>
            <a:r>
              <a:rPr lang="ko-KR" altLang="en-US" b="1" dirty="0"/>
              <a:t>주요 기술 요약 </a:t>
            </a:r>
            <a:r>
              <a:rPr lang="en-US" altLang="ko-KR" b="1" dirty="0"/>
              <a:t>(CES </a:t>
            </a:r>
            <a:r>
              <a:rPr lang="ko-KR" altLang="en-US" b="1" dirty="0"/>
              <a:t>발표 기준</a:t>
            </a:r>
            <a:r>
              <a:rPr lang="en-US" altLang="ko-KR" b="1" dirty="0"/>
              <a:t>):</a:t>
            </a:r>
            <a:endParaRPr lang="ko-KR" altLang="en-US" dirty="0"/>
          </a:p>
          <a:p>
            <a:pPr lvl="1"/>
            <a:r>
              <a:rPr lang="en-US" altLang="ko-KR" b="1" dirty="0"/>
              <a:t>RTX 50 GPU:</a:t>
            </a:r>
            <a:r>
              <a:rPr lang="ko-KR" altLang="en-US" dirty="0"/>
              <a:t> 대규모 </a:t>
            </a:r>
            <a:r>
              <a:rPr lang="en-US" altLang="ko-KR" dirty="0"/>
              <a:t>AI </a:t>
            </a:r>
            <a:r>
              <a:rPr lang="ko-KR" altLang="en-US" dirty="0"/>
              <a:t>모델 실행을 위한 연산 능력 제공</a:t>
            </a:r>
          </a:p>
          <a:p>
            <a:pPr lvl="1"/>
            <a:r>
              <a:rPr lang="en-US" altLang="ko-KR" b="1" dirty="0"/>
              <a:t>Project DIGITS: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 dirty="0"/>
              <a:t>에서도 </a:t>
            </a:r>
            <a:r>
              <a:rPr lang="en-US" altLang="ko-KR" dirty="0"/>
              <a:t>LLM </a:t>
            </a:r>
            <a:r>
              <a:rPr lang="ko-KR" altLang="en-US" dirty="0"/>
              <a:t>실험 가능한 개발자 친화 플랫폼</a:t>
            </a:r>
          </a:p>
          <a:p>
            <a:pPr lvl="1"/>
            <a:r>
              <a:rPr lang="ko-KR" altLang="en-US" b="1" dirty="0"/>
              <a:t>에이전트 </a:t>
            </a:r>
            <a:r>
              <a:rPr lang="en-US" altLang="ko-KR" b="1" dirty="0"/>
              <a:t>AI </a:t>
            </a:r>
            <a:r>
              <a:rPr lang="ko-KR" altLang="en-US" b="1" dirty="0"/>
              <a:t>블루프린트</a:t>
            </a:r>
            <a:r>
              <a:rPr lang="en-US" altLang="ko-KR" b="1" dirty="0"/>
              <a:t>:</a:t>
            </a:r>
            <a:r>
              <a:rPr lang="ko-KR" altLang="en-US" dirty="0"/>
              <a:t> 자율적 문제 해결형 </a:t>
            </a:r>
            <a:r>
              <a:rPr lang="en-US" altLang="ko-KR" dirty="0"/>
              <a:t>AI </a:t>
            </a:r>
            <a:r>
              <a:rPr lang="ko-KR" altLang="en-US" dirty="0"/>
              <a:t>설계도</a:t>
            </a:r>
          </a:p>
          <a:p>
            <a:pPr lvl="1"/>
            <a:r>
              <a:rPr lang="en-US" altLang="ko-KR" b="1" dirty="0"/>
              <a:t>VSS </a:t>
            </a:r>
            <a:r>
              <a:rPr lang="ko-KR" altLang="en-US" b="1" dirty="0"/>
              <a:t>블루프린트</a:t>
            </a:r>
            <a:r>
              <a:rPr lang="en-US" altLang="ko-KR" b="1" dirty="0"/>
              <a:t>:</a:t>
            </a:r>
            <a:r>
              <a:rPr lang="ko-KR" altLang="en-US" dirty="0"/>
              <a:t> 영상 검색</a:t>
            </a:r>
            <a:r>
              <a:rPr lang="en-US" altLang="ko-KR" dirty="0"/>
              <a:t>·</a:t>
            </a:r>
            <a:r>
              <a:rPr lang="ko-KR" altLang="en-US" dirty="0"/>
              <a:t>요약용 </a:t>
            </a:r>
            <a:r>
              <a:rPr lang="en-US" altLang="ko-KR" dirty="0"/>
              <a:t>AI</a:t>
            </a:r>
          </a:p>
          <a:p>
            <a:pPr lvl="1"/>
            <a:r>
              <a:rPr lang="en-US" altLang="ko-KR" b="1" dirty="0"/>
              <a:t>Isaac GR00T:</a:t>
            </a:r>
            <a:r>
              <a:rPr lang="ko-KR" altLang="en-US" dirty="0"/>
              <a:t> 휴머노이드 로봇용 학습 플랫폼</a:t>
            </a:r>
          </a:p>
          <a:p>
            <a:pPr lvl="1"/>
            <a:r>
              <a:rPr lang="en-US" altLang="ko-KR" b="1" dirty="0"/>
              <a:t>DRIVE Hyperion AV:</a:t>
            </a:r>
            <a:r>
              <a:rPr lang="ko-KR" altLang="en-US" dirty="0"/>
              <a:t> 자율주행차용 안전 인증 플랫폼</a:t>
            </a:r>
          </a:p>
          <a:p>
            <a:pPr lvl="1"/>
            <a:r>
              <a:rPr lang="en-US" altLang="ko-KR" b="1" dirty="0"/>
              <a:t>NVIDIA Cosmos:</a:t>
            </a:r>
            <a:r>
              <a:rPr lang="ko-KR" altLang="en-US" dirty="0"/>
              <a:t> </a:t>
            </a:r>
            <a:r>
              <a:rPr lang="en-US" altLang="ko-KR" dirty="0"/>
              <a:t>Physical AI</a:t>
            </a:r>
            <a:r>
              <a:rPr lang="ko-KR" altLang="en-US" dirty="0"/>
              <a:t>의 </a:t>
            </a:r>
            <a:r>
              <a:rPr lang="en-US" altLang="ko-KR" dirty="0"/>
              <a:t>'</a:t>
            </a:r>
            <a:r>
              <a:rPr lang="ko-KR" altLang="en-US" dirty="0"/>
              <a:t>두뇌</a:t>
            </a:r>
            <a:r>
              <a:rPr lang="en-US" altLang="ko-KR" dirty="0"/>
              <a:t>'. </a:t>
            </a:r>
            <a:r>
              <a:rPr lang="ko-KR" altLang="en-US" dirty="0"/>
              <a:t>세상 자체를 모델링함</a:t>
            </a:r>
          </a:p>
          <a:p>
            <a:r>
              <a:rPr lang="en-US" altLang="ko-KR" b="1" dirty="0"/>
              <a:t>Cosmos</a:t>
            </a:r>
            <a:r>
              <a:rPr lang="ko-KR" altLang="en-US" b="1" dirty="0"/>
              <a:t>의 본질</a:t>
            </a:r>
            <a:r>
              <a:rPr lang="en-US" altLang="ko-KR" b="1" dirty="0"/>
              <a:t>:</a:t>
            </a:r>
            <a:endParaRPr lang="ko-KR" altLang="en-US" dirty="0"/>
          </a:p>
          <a:p>
            <a:pPr lvl="1"/>
            <a:r>
              <a:rPr lang="ko-KR" altLang="en-US" b="1" dirty="0"/>
              <a:t>목적</a:t>
            </a:r>
            <a:r>
              <a:rPr lang="en-US" altLang="ko-KR" b="1" dirty="0"/>
              <a:t>:</a:t>
            </a:r>
            <a:r>
              <a:rPr lang="ko-KR" altLang="en-US" dirty="0"/>
              <a:t> 실제 환경에 투입될 </a:t>
            </a:r>
            <a:r>
              <a:rPr lang="en-US" altLang="ko-KR" dirty="0"/>
              <a:t>AI</a:t>
            </a:r>
            <a:r>
              <a:rPr lang="ko-KR" altLang="en-US" dirty="0"/>
              <a:t>가 위험 없이 가상 공간에서 학습하도록 돕는 세계 시뮬레이터</a:t>
            </a:r>
          </a:p>
          <a:p>
            <a:pPr lvl="1"/>
            <a:r>
              <a:rPr lang="ko-KR" altLang="en-US" b="1" dirty="0"/>
              <a:t>핵심 구성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Video Curator (</a:t>
            </a:r>
            <a:r>
              <a:rPr lang="ko-KR" altLang="en-US" dirty="0"/>
              <a:t>영상 수집</a:t>
            </a:r>
            <a:r>
              <a:rPr lang="en-US" altLang="ko-KR" dirty="0"/>
              <a:t>), Tokenizer (</a:t>
            </a:r>
            <a:r>
              <a:rPr lang="ko-KR" altLang="en-US" dirty="0"/>
              <a:t>영상 압축 표현</a:t>
            </a:r>
            <a:r>
              <a:rPr lang="en-US" altLang="ko-KR" dirty="0"/>
              <a:t>), Pre-trained WFM (</a:t>
            </a:r>
            <a:r>
              <a:rPr lang="ko-KR" altLang="en-US" dirty="0"/>
              <a:t>범용 모델</a:t>
            </a:r>
            <a:r>
              <a:rPr lang="en-US" altLang="ko-KR" dirty="0"/>
              <a:t>), Post-trained WFM (</a:t>
            </a:r>
            <a:r>
              <a:rPr lang="ko-KR" altLang="en-US" dirty="0"/>
              <a:t>특화 모델</a:t>
            </a:r>
            <a:r>
              <a:rPr lang="en-US" altLang="ko-KR" dirty="0"/>
              <a:t>), Guardrail (</a:t>
            </a:r>
            <a:r>
              <a:rPr lang="ko-KR" altLang="en-US" dirty="0"/>
              <a:t>안전 장치</a:t>
            </a:r>
            <a:r>
              <a:rPr lang="en-US" altLang="ko-KR" dirty="0"/>
              <a:t>)</a:t>
            </a:r>
          </a:p>
        </p:txBody>
      </p:sp>
      <p:pic>
        <p:nvPicPr>
          <p:cNvPr id="5" name="그림 9">
            <a:extLst>
              <a:ext uri="{FF2B5EF4-FFF2-40B4-BE49-F238E27FC236}">
                <a16:creationId xmlns:a16="http://schemas.microsoft.com/office/drawing/2014/main" id="{249D917F-DED7-0F9F-7245-6A70406E9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895" y="2329132"/>
            <a:ext cx="3890513" cy="327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3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BF97E-5DB8-9F96-92F2-7998ADCEA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716C5-24E8-333A-38F7-7FE3F709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518" y="1897812"/>
            <a:ext cx="8825659" cy="3690668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b="1" dirty="0"/>
              <a:t>Cosmos </a:t>
            </a:r>
            <a:r>
              <a:rPr lang="ko-KR" altLang="en-US" b="1" dirty="0"/>
              <a:t>논문 핵심 구조</a:t>
            </a:r>
            <a:endParaRPr lang="ko-KR" altLang="en-US" dirty="0"/>
          </a:p>
          <a:p>
            <a:pPr lvl="1"/>
            <a:r>
              <a:rPr lang="en-US" altLang="ko-KR" b="1" dirty="0"/>
              <a:t>Pre-training:</a:t>
            </a:r>
            <a:r>
              <a:rPr lang="ko-KR" altLang="en-US" dirty="0"/>
              <a:t> 대규모 영상으로 물리 세계의 일반적 패턴 학습 </a:t>
            </a:r>
            <a:r>
              <a:rPr lang="en-US" altLang="ko-KR" dirty="0"/>
              <a:t>(Diffusion, AR </a:t>
            </a:r>
            <a:r>
              <a:rPr lang="ko-KR" altLang="en-US" dirty="0"/>
              <a:t>방식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b="1" dirty="0"/>
              <a:t>Post-training:</a:t>
            </a:r>
            <a:r>
              <a:rPr lang="ko-KR" altLang="en-US" dirty="0"/>
              <a:t> 실제 </a:t>
            </a:r>
            <a:r>
              <a:rPr lang="en-US" altLang="ko-KR" dirty="0"/>
              <a:t>AI </a:t>
            </a:r>
            <a:r>
              <a:rPr lang="ko-KR" altLang="en-US" dirty="0"/>
              <a:t>환경</a:t>
            </a:r>
            <a:r>
              <a:rPr lang="en-US" altLang="ko-KR" dirty="0"/>
              <a:t>(</a:t>
            </a:r>
            <a:r>
              <a:rPr lang="ko-KR" altLang="en-US" dirty="0"/>
              <a:t>로봇</a:t>
            </a:r>
            <a:r>
              <a:rPr lang="en-US" altLang="ko-KR" dirty="0"/>
              <a:t>, </a:t>
            </a:r>
            <a:r>
              <a:rPr lang="ko-KR" altLang="en-US" dirty="0"/>
              <a:t>자율주행 등</a:t>
            </a:r>
            <a:r>
              <a:rPr lang="en-US" altLang="ko-KR" dirty="0"/>
              <a:t>)</a:t>
            </a:r>
            <a:r>
              <a:rPr lang="ko-KR" altLang="en-US" dirty="0"/>
              <a:t>에 맞게 특화 학습</a:t>
            </a:r>
          </a:p>
          <a:p>
            <a:pPr lvl="1"/>
            <a:r>
              <a:rPr lang="ko-KR" altLang="en-US" b="1" dirty="0"/>
              <a:t>효과</a:t>
            </a:r>
            <a:r>
              <a:rPr lang="en-US" altLang="ko-KR" b="1" dirty="0"/>
              <a:t>:</a:t>
            </a:r>
            <a:r>
              <a:rPr lang="ko-KR" altLang="en-US" dirty="0"/>
              <a:t> 적은 데이터로도 효율적인 훈련 가능 </a:t>
            </a:r>
            <a:r>
              <a:rPr lang="en-US" altLang="ko-KR" dirty="0"/>
              <a:t>(</a:t>
            </a:r>
            <a:r>
              <a:rPr lang="ko-KR" altLang="en-US" dirty="0"/>
              <a:t>지식 기반 이미 확보됨</a:t>
            </a:r>
            <a:r>
              <a:rPr lang="en-US" altLang="ko-KR" dirty="0"/>
              <a:t>), </a:t>
            </a:r>
            <a:r>
              <a:rPr lang="ko-KR" altLang="en-US" dirty="0"/>
              <a:t>데이터 루프 </a:t>
            </a:r>
            <a:r>
              <a:rPr lang="en-US" altLang="ko-KR" dirty="0"/>
              <a:t>(</a:t>
            </a:r>
            <a:r>
              <a:rPr lang="ko-KR" altLang="en-US" dirty="0"/>
              <a:t>실제 환경에서 얻은 데이터가 다시 모델 성능 향상에 기여하는 구조</a:t>
            </a:r>
            <a:r>
              <a:rPr lang="en-US" altLang="ko-KR" dirty="0"/>
              <a:t>)</a:t>
            </a:r>
          </a:p>
          <a:p>
            <a:r>
              <a:rPr lang="en-US" altLang="ko-KR" b="1" dirty="0"/>
              <a:t>WFM</a:t>
            </a:r>
            <a:r>
              <a:rPr lang="ko-KR" altLang="en-US" b="1" dirty="0"/>
              <a:t>의 주요 응용</a:t>
            </a:r>
            <a:endParaRPr lang="ko-KR" altLang="en-US" dirty="0"/>
          </a:p>
          <a:p>
            <a:pPr lvl="1"/>
            <a:r>
              <a:rPr lang="ko-KR" altLang="en-US" b="1" dirty="0"/>
              <a:t>미래 예측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/>
              <a:t>지금 이 행동을 하면 다음엔 어떻게 될까</a:t>
            </a:r>
            <a:r>
              <a:rPr lang="en-US" altLang="ko-KR" dirty="0"/>
              <a:t>?"</a:t>
            </a:r>
          </a:p>
          <a:p>
            <a:pPr lvl="1"/>
            <a:r>
              <a:rPr lang="ko-KR" altLang="en-US" b="1" dirty="0"/>
              <a:t>정책 평가</a:t>
            </a:r>
            <a:r>
              <a:rPr lang="en-US" altLang="ko-KR" b="1" dirty="0"/>
              <a:t>:</a:t>
            </a:r>
            <a:r>
              <a:rPr lang="ko-KR" altLang="en-US" dirty="0"/>
              <a:t> 강화학습 정책을 물리 실험 없이 시뮬레이션으로 검증</a:t>
            </a:r>
          </a:p>
          <a:p>
            <a:pPr lvl="1"/>
            <a:r>
              <a:rPr lang="en-US" altLang="ko-KR" b="1" dirty="0"/>
              <a:t>Sim2Real:</a:t>
            </a:r>
            <a:r>
              <a:rPr lang="ko-KR" altLang="en-US" dirty="0"/>
              <a:t> 실제 데이터 없이도 합성된 환경으로 학습 가능</a:t>
            </a:r>
          </a:p>
          <a:p>
            <a:endParaRPr lang="en-US" altLang="ko-KR" dirty="0"/>
          </a:p>
        </p:txBody>
      </p:sp>
      <p:pic>
        <p:nvPicPr>
          <p:cNvPr id="7" name="그림 2">
            <a:extLst>
              <a:ext uri="{FF2B5EF4-FFF2-40B4-BE49-F238E27FC236}">
                <a16:creationId xmlns:a16="http://schemas.microsoft.com/office/drawing/2014/main" id="{BCAC9DEC-02CF-DEE6-4BB3-76DD07B44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3177" y="2208362"/>
            <a:ext cx="2415807" cy="3471133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A00D3781-DA51-FF53-CE93-AE3001F93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53" y="694268"/>
            <a:ext cx="10105267" cy="706964"/>
          </a:xfrm>
        </p:spPr>
        <p:txBody>
          <a:bodyPr/>
          <a:lstStyle/>
          <a:p>
            <a:r>
              <a:rPr lang="en-US" altLang="ko-KR" b="1" dirty="0"/>
              <a:t>CES 2025 NVIDIA / Cosmos </a:t>
            </a:r>
            <a:r>
              <a:rPr lang="ko-KR" altLang="en-US" b="1" dirty="0"/>
              <a:t>논문 심화 스터디</a:t>
            </a:r>
          </a:p>
        </p:txBody>
      </p:sp>
    </p:spTree>
    <p:extLst>
      <p:ext uri="{BB962C8B-B14F-4D97-AF65-F5344CB8AC3E}">
        <p14:creationId xmlns:p14="http://schemas.microsoft.com/office/powerpoint/2010/main" val="2036302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86C6C-91E6-9986-2CFD-A331986F0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34E21-8511-3059-FD8F-ECA55ACD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운전자 감정 인지 기술 발전 리뷰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7E7D-AE5F-0171-C74A-CD73E5557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743" y="1699404"/>
            <a:ext cx="8618774" cy="438078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ko-KR" altLang="en-US" b="1" dirty="0"/>
              <a:t>문제 정의</a:t>
            </a:r>
            <a:endParaRPr lang="en-US" altLang="ko-KR" b="1" dirty="0"/>
          </a:p>
          <a:p>
            <a:r>
              <a:rPr lang="ko-KR" altLang="en-US" dirty="0"/>
              <a:t>자율주행 시대에 운전자의 감정 상태</a:t>
            </a:r>
            <a:r>
              <a:rPr lang="en-US" altLang="ko-KR" dirty="0"/>
              <a:t>(</a:t>
            </a:r>
            <a:r>
              <a:rPr lang="ko-KR" altLang="en-US" dirty="0"/>
              <a:t>스트레스</a:t>
            </a:r>
            <a:r>
              <a:rPr lang="en-US" altLang="ko-KR" dirty="0"/>
              <a:t>, </a:t>
            </a:r>
            <a:r>
              <a:rPr lang="ko-KR" altLang="en-US" dirty="0"/>
              <a:t>분노</a:t>
            </a:r>
            <a:r>
              <a:rPr lang="en-US" altLang="ko-KR" dirty="0"/>
              <a:t>, </a:t>
            </a:r>
            <a:r>
              <a:rPr lang="ko-KR" altLang="en-US" dirty="0"/>
              <a:t>졸음</a:t>
            </a:r>
            <a:r>
              <a:rPr lang="en-US" altLang="ko-KR" dirty="0"/>
              <a:t>)</a:t>
            </a:r>
            <a:r>
              <a:rPr lang="ko-KR" altLang="en-US" dirty="0"/>
              <a:t>는 도로 안전과 시스템 상호작용에 결정적</a:t>
            </a:r>
            <a:endParaRPr lang="en-US" altLang="ko-KR" dirty="0"/>
          </a:p>
          <a:p>
            <a:r>
              <a:rPr lang="ko-KR" altLang="en-US" dirty="0"/>
              <a:t>기존의 감정 인식 기술은 다양한 환경에서 발생하는 운전자의 복합적인 감정 변화를 정확히 파악하는 데 한계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연구 목표</a:t>
            </a:r>
            <a:endParaRPr lang="en-US" altLang="ko-KR" b="1" dirty="0"/>
          </a:p>
          <a:p>
            <a:r>
              <a:rPr lang="ko-KR" altLang="en-US" dirty="0"/>
              <a:t>딥러닝 기술을 활용한 운전자 감정 인식 방법론을 탐구하고</a:t>
            </a:r>
            <a:r>
              <a:rPr lang="en-US" altLang="ko-KR" dirty="0"/>
              <a:t>, </a:t>
            </a:r>
            <a:r>
              <a:rPr lang="ko-KR" altLang="en-US" dirty="0"/>
              <a:t>관련 데이터셋 분석을 통해 효과적인 모델 설계의 기반을 마련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기술적 접근 방법</a:t>
            </a:r>
          </a:p>
          <a:p>
            <a:r>
              <a:rPr lang="ko-KR" altLang="en-US" b="1" dirty="0"/>
              <a:t>딥러닝 기반 접근</a:t>
            </a:r>
            <a:r>
              <a:rPr lang="en-US" altLang="ko-KR" dirty="0"/>
              <a:t>: </a:t>
            </a:r>
            <a:r>
              <a:rPr lang="ko-KR" altLang="en-US" dirty="0"/>
              <a:t>얼굴 표정</a:t>
            </a:r>
            <a:r>
              <a:rPr lang="en-US" altLang="ko-KR" dirty="0"/>
              <a:t>, </a:t>
            </a:r>
            <a:r>
              <a:rPr lang="ko-KR" altLang="en-US" dirty="0"/>
              <a:t>음성</a:t>
            </a:r>
            <a:r>
              <a:rPr lang="en-US" altLang="ko-KR" dirty="0"/>
              <a:t>, </a:t>
            </a:r>
            <a:r>
              <a:rPr lang="ko-KR" altLang="en-US" dirty="0"/>
              <a:t>생체 신호</a:t>
            </a:r>
            <a:r>
              <a:rPr lang="en-US" altLang="ko-KR" dirty="0"/>
              <a:t>(</a:t>
            </a:r>
            <a:r>
              <a:rPr lang="ko-KR" altLang="en-US" dirty="0"/>
              <a:t>심박수</a:t>
            </a:r>
            <a:r>
              <a:rPr lang="en-US" altLang="ko-KR" dirty="0"/>
              <a:t>, </a:t>
            </a:r>
            <a:r>
              <a:rPr lang="ko-KR" altLang="en-US" dirty="0"/>
              <a:t>뇌파</a:t>
            </a:r>
            <a:r>
              <a:rPr lang="en-US" altLang="ko-KR" dirty="0"/>
              <a:t>) </a:t>
            </a:r>
            <a:r>
              <a:rPr lang="ko-KR" altLang="en-US" dirty="0"/>
              <a:t>등 다양한 모달리티를 분석하는 딥러닝 모델 활용</a:t>
            </a:r>
          </a:p>
          <a:p>
            <a:pPr lvl="1"/>
            <a:r>
              <a:rPr lang="en-US" altLang="ko-KR" b="1" dirty="0"/>
              <a:t>CNN (Convolutional Neural Networks)</a:t>
            </a:r>
            <a:r>
              <a:rPr lang="en-US" altLang="ko-KR" dirty="0"/>
              <a:t>: </a:t>
            </a:r>
            <a:r>
              <a:rPr lang="ko-KR" altLang="en-US" dirty="0"/>
              <a:t>얼굴 표정 이미지에서 감정 관련 특징을 추출</a:t>
            </a:r>
          </a:p>
          <a:p>
            <a:pPr lvl="1"/>
            <a:r>
              <a:rPr lang="en-US" altLang="ko-KR" b="1" dirty="0"/>
              <a:t>RNN/LSTM (Recurrent Neural Networks)</a:t>
            </a:r>
            <a:r>
              <a:rPr lang="en-US" altLang="ko-KR" dirty="0"/>
              <a:t>: </a:t>
            </a:r>
            <a:r>
              <a:rPr lang="ko-KR" altLang="en-US" dirty="0"/>
              <a:t>음성 신호의 시간적 특징을 학습하여 감정 상태 변화를 추적</a:t>
            </a:r>
          </a:p>
          <a:p>
            <a:pPr lvl="1"/>
            <a:r>
              <a:rPr lang="ko-KR" altLang="en-US" b="1" dirty="0"/>
              <a:t>멀티모달 퓨전</a:t>
            </a:r>
            <a:r>
              <a:rPr lang="en-US" altLang="ko-KR" dirty="0"/>
              <a:t>: </a:t>
            </a:r>
            <a:r>
              <a:rPr lang="ko-KR" altLang="en-US" dirty="0"/>
              <a:t>다중 소스</a:t>
            </a:r>
            <a:r>
              <a:rPr lang="en-US" altLang="ko-KR" dirty="0"/>
              <a:t>(</a:t>
            </a:r>
            <a:r>
              <a:rPr lang="ko-KR" altLang="en-US" dirty="0"/>
              <a:t>얼굴</a:t>
            </a:r>
            <a:r>
              <a:rPr lang="en-US" altLang="ko-KR" dirty="0"/>
              <a:t>, </a:t>
            </a:r>
            <a:r>
              <a:rPr lang="ko-KR" altLang="en-US" dirty="0"/>
              <a:t>음성</a:t>
            </a:r>
            <a:r>
              <a:rPr lang="en-US" altLang="ko-KR" dirty="0"/>
              <a:t>, </a:t>
            </a:r>
            <a:r>
              <a:rPr lang="ko-KR" altLang="en-US" dirty="0"/>
              <a:t>생체 신호</a:t>
            </a:r>
            <a:r>
              <a:rPr lang="en-US" altLang="ko-KR" dirty="0"/>
              <a:t>) </a:t>
            </a:r>
            <a:r>
              <a:rPr lang="ko-KR" altLang="en-US" dirty="0"/>
              <a:t>정보를 융합하여 단일 모달리티의 한계 극복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특징 수준 융합</a:t>
            </a:r>
            <a:r>
              <a:rPr lang="en-US" altLang="ko-KR" dirty="0"/>
              <a:t>, </a:t>
            </a:r>
            <a:r>
              <a:rPr lang="ko-KR" altLang="en-US" dirty="0"/>
              <a:t>결정 수준 융합</a:t>
            </a:r>
            <a:r>
              <a:rPr lang="en-US" altLang="ko-KR" dirty="0"/>
              <a:t>)</a:t>
            </a:r>
          </a:p>
          <a:p>
            <a:pPr marL="457200" lvl="1" indent="0">
              <a:buNone/>
            </a:pPr>
            <a:endParaRPr lang="en-US" altLang="ko-KR" sz="900" dirty="0"/>
          </a:p>
          <a:p>
            <a:pPr marL="457200" lvl="1" indent="0">
              <a:buNone/>
            </a:pPr>
            <a:endParaRPr lang="en-US" altLang="ko-KR" sz="900" dirty="0"/>
          </a:p>
          <a:p>
            <a:pPr marL="457200" lvl="1" indent="0">
              <a:buNone/>
            </a:pPr>
            <a:endParaRPr lang="en-US" altLang="ko-KR" sz="900" dirty="0"/>
          </a:p>
          <a:p>
            <a:pPr marL="457200" lvl="1" indent="0">
              <a:buNone/>
            </a:pPr>
            <a:r>
              <a:rPr lang="ko-KR" altLang="en-US" sz="900" dirty="0"/>
              <a:t>참고문헌</a:t>
            </a:r>
            <a:r>
              <a:rPr lang="en-US" altLang="ko-KR" sz="900" dirty="0"/>
              <a:t>: "A Review of Advancements in Driver Emotion Detection: Deep Learning Approaches and Dataset Analysis" </a:t>
            </a:r>
            <a:r>
              <a:rPr lang="ko-KR" altLang="en-US" sz="900" dirty="0"/>
              <a:t>논문 기반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4" name="그림 8">
            <a:extLst>
              <a:ext uri="{FF2B5EF4-FFF2-40B4-BE49-F238E27FC236}">
                <a16:creationId xmlns:a16="http://schemas.microsoft.com/office/drawing/2014/main" id="{91800640-B5ED-9B48-D6CE-CDDC6B9ED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008" y="2135523"/>
            <a:ext cx="2481652" cy="35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09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610DC-D800-D207-2CF5-3F21F445C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2D3C-DA42-791E-EBAD-3DF25A718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운전자 감정 인지 기술 발전 리뷰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B00EF-ADA5-3258-050C-94C5742CD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743" y="1699404"/>
            <a:ext cx="8498004" cy="438078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ko-KR" altLang="en-US" b="1" dirty="0"/>
              <a:t>핵심 데이터셋 분석</a:t>
            </a:r>
          </a:p>
          <a:p>
            <a:r>
              <a:rPr lang="en-US" altLang="ko-KR" dirty="0"/>
              <a:t>DRIVE, DREEM, SWELL </a:t>
            </a:r>
            <a:r>
              <a:rPr lang="ko-KR" altLang="en-US" dirty="0"/>
              <a:t>등 실제 운전 환경에서 수집된 데이터셋을 분석하여</a:t>
            </a:r>
            <a:r>
              <a:rPr lang="en-US" altLang="ko-KR" dirty="0"/>
              <a:t>, </a:t>
            </a:r>
            <a:r>
              <a:rPr lang="ko-KR" altLang="en-US" dirty="0"/>
              <a:t>데이터셋 구성 및 특징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비디오</a:t>
            </a:r>
            <a:r>
              <a:rPr lang="en-US" altLang="ko-KR" dirty="0"/>
              <a:t>, </a:t>
            </a:r>
            <a:r>
              <a:rPr lang="ko-KR" altLang="en-US" dirty="0"/>
              <a:t>오디오</a:t>
            </a:r>
            <a:r>
              <a:rPr lang="en-US" altLang="ko-KR" dirty="0"/>
              <a:t>, </a:t>
            </a:r>
            <a:r>
              <a:rPr lang="ko-KR" altLang="en-US" dirty="0"/>
              <a:t>생체 신호 등</a:t>
            </a:r>
            <a:r>
              <a:rPr lang="en-US" altLang="ko-KR" dirty="0"/>
              <a:t>)</a:t>
            </a:r>
            <a:r>
              <a:rPr lang="ko-KR" altLang="en-US" dirty="0"/>
              <a:t>을 파악</a:t>
            </a:r>
            <a:endParaRPr lang="en-US" altLang="ko-KR" dirty="0"/>
          </a:p>
          <a:p>
            <a:r>
              <a:rPr lang="ko-KR" altLang="en-US" b="1" dirty="0"/>
              <a:t>한계</a:t>
            </a:r>
            <a:r>
              <a:rPr lang="en-US" altLang="ko-KR" dirty="0"/>
              <a:t>: </a:t>
            </a:r>
            <a:r>
              <a:rPr lang="ko-KR" altLang="en-US" dirty="0"/>
              <a:t>실제 환경의 데이터셋은 라벨링의 어려움과 데이터 양의 부족으로 인해 모델 학습에 제약</a:t>
            </a:r>
            <a:endParaRPr lang="en-US" altLang="ko-KR" dirty="0"/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lang="ko-KR" altLang="en-US" b="1" dirty="0"/>
              <a:t>멀티모달 융합 모델</a:t>
            </a:r>
            <a:endParaRPr lang="en-US" altLang="ko-KR" b="1" dirty="0"/>
          </a:p>
          <a:p>
            <a:r>
              <a:rPr lang="ko-KR" altLang="en-US" dirty="0"/>
              <a:t>운전자의 복합적 감정을 더 정확하게 포착하기 위해 얼굴 표정</a:t>
            </a:r>
            <a:r>
              <a:rPr lang="en-US" altLang="ko-KR" dirty="0"/>
              <a:t>, </a:t>
            </a:r>
            <a:r>
              <a:rPr lang="ko-KR" altLang="en-US" dirty="0"/>
              <a:t>음성</a:t>
            </a:r>
            <a:r>
              <a:rPr lang="en-US" altLang="ko-KR" dirty="0"/>
              <a:t>, </a:t>
            </a:r>
            <a:r>
              <a:rPr lang="ko-KR" altLang="en-US" dirty="0"/>
              <a:t>운전 행태 데이터 등을 통합적으로 분석하는 모델을 설계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Transformer </a:t>
            </a:r>
            <a:r>
              <a:rPr lang="ko-KR" altLang="en-US" b="1" dirty="0"/>
              <a:t>기반 모델 도입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dirty="0"/>
              <a:t>장기적인 운전 상황에서의 감정 변화를 효과적으로 모델링하기 위해</a:t>
            </a:r>
            <a:r>
              <a:rPr lang="en-US" altLang="ko-KR" dirty="0"/>
              <a:t>, </a:t>
            </a:r>
            <a:r>
              <a:rPr lang="ko-KR" altLang="en-US" dirty="0"/>
              <a:t>시퀀스 데이터를 처리하는 데 강점을 가진 </a:t>
            </a:r>
            <a:r>
              <a:rPr lang="en-US" altLang="ko-KR" dirty="0"/>
              <a:t>Transformer </a:t>
            </a:r>
            <a:r>
              <a:rPr lang="ko-KR" altLang="en-US" dirty="0"/>
              <a:t>아키텍처를 도입할 필요성을 확인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sz="900" dirty="0"/>
              <a:t>참고문헌</a:t>
            </a:r>
            <a:r>
              <a:rPr lang="en-US" altLang="ko-KR" sz="900" dirty="0"/>
              <a:t>: "A Review of Advancements in Driver Emotion Detection: Deep Learning Approaches and Dataset Analysis" </a:t>
            </a:r>
            <a:r>
              <a:rPr lang="ko-KR" altLang="en-US" sz="900" dirty="0"/>
              <a:t>논문 기반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6" name="Picture 2" descr="A Diagrammatic Outline of How ADAS Works">
            <a:extLst>
              <a:ext uri="{FF2B5EF4-FFF2-40B4-BE49-F238E27FC236}">
                <a16:creationId xmlns:a16="http://schemas.microsoft.com/office/drawing/2014/main" id="{DBC44BD8-F9D1-D735-CBFA-C7B6E687A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7904" y="2988997"/>
            <a:ext cx="3066390" cy="1712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04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EBCD3-F459-A232-D99B-4AA2B16CD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E7E14-4204-519A-D426-834BCB351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275963"/>
            <a:ext cx="8825658" cy="1429083"/>
          </a:xfrm>
        </p:spPr>
        <p:txBody>
          <a:bodyPr/>
          <a:lstStyle/>
          <a:p>
            <a:pPr algn="ctr"/>
            <a:r>
              <a:rPr lang="en-US" altLang="ko-KR" sz="3600" dirty="0"/>
              <a:t>3-2. </a:t>
            </a:r>
            <a:r>
              <a:rPr lang="ko-KR" altLang="en-US" sz="3600" dirty="0"/>
              <a:t>개별 학습 </a:t>
            </a:r>
            <a:r>
              <a:rPr lang="en-US" altLang="ko-KR" sz="3600" dirty="0"/>
              <a:t>-</a:t>
            </a:r>
            <a:r>
              <a:rPr lang="ko-KR" altLang="en-US" sz="3600" dirty="0"/>
              <a:t> 강민성</a:t>
            </a:r>
          </a:p>
        </p:txBody>
      </p:sp>
    </p:spTree>
    <p:extLst>
      <p:ext uri="{BB962C8B-B14F-4D97-AF65-F5344CB8AC3E}">
        <p14:creationId xmlns:p14="http://schemas.microsoft.com/office/powerpoint/2010/main" val="102634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CFD0F-29A7-00C8-9D5B-30E451341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A013510-4C58-4137-0A45-6550B2EBD2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77A493A3-124B-07D1-5491-2864EB4F83FE}"/>
              </a:ext>
            </a:extLst>
          </p:cNvPr>
          <p:cNvSpPr txBox="1"/>
          <p:nvPr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2025-1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DFF66D04-2B5D-2A4D-3A16-B5F86881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13" y="599137"/>
            <a:ext cx="10773521" cy="706964"/>
          </a:xfrm>
        </p:spPr>
        <p:txBody>
          <a:bodyPr/>
          <a:lstStyle/>
          <a:p>
            <a:pPr rtl="0">
              <a:lnSpc>
                <a:spcPct val="150000"/>
              </a:lnSpc>
              <a:defRPr/>
            </a:pPr>
            <a:r>
              <a:rPr lang="en-US" altLang="ko-KR" b="1" dirty="0">
                <a:solidFill>
                  <a:schemeClr val="bg1"/>
                </a:solidFill>
                <a:latin typeface="맑은 고딕"/>
                <a:ea typeface="맑은 고딕"/>
              </a:rPr>
              <a:t>FACS</a:t>
            </a:r>
            <a:r>
              <a:rPr lang="ko-KR" altLang="en-US" b="1" dirty="0">
                <a:solidFill>
                  <a:schemeClr val="bg1"/>
                </a:solidFill>
                <a:latin typeface="맑은 고딕"/>
                <a:ea typeface="맑은 고딕"/>
              </a:rPr>
              <a:t>와 </a:t>
            </a:r>
            <a:r>
              <a:rPr lang="en-US" altLang="ko-KR" b="1" dirty="0">
                <a:solidFill>
                  <a:schemeClr val="bg1"/>
                </a:solidFill>
                <a:latin typeface="맑은 고딕"/>
                <a:ea typeface="맑은 고딕"/>
              </a:rPr>
              <a:t>Action Unit(AU)</a:t>
            </a:r>
            <a:endParaRPr lang="ko-KR" altLang="en-US" b="1" dirty="0">
              <a:solidFill>
                <a:schemeClr val="bg1"/>
              </a:solidFill>
              <a:latin typeface="맑은 고딕"/>
              <a:ea typeface="맑은 고딕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673470C-2CE4-938A-2620-ED4B688F905E}"/>
              </a:ext>
            </a:extLst>
          </p:cNvPr>
          <p:cNvSpPr txBox="1">
            <a:spLocks/>
          </p:cNvSpPr>
          <p:nvPr/>
        </p:nvSpPr>
        <p:spPr>
          <a:xfrm>
            <a:off x="534805" y="1955647"/>
            <a:ext cx="8811282" cy="42415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200" dirty="0">
                <a:solidFill>
                  <a:schemeClr val="tx1"/>
                </a:solidFill>
                <a:latin typeface="+mj-ea"/>
              </a:rPr>
              <a:t>FACS(Facial Action Coding System) : </a:t>
            </a: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얼굴 근육의 모든 미세한 움직임을 </a:t>
            </a:r>
            <a:r>
              <a:rPr lang="en-US" altLang="ko-KR" sz="1200" dirty="0">
                <a:solidFill>
                  <a:schemeClr val="tx1"/>
                </a:solidFill>
                <a:latin typeface="+mj-ea"/>
              </a:rPr>
              <a:t>Action Unit(AU)</a:t>
            </a: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으로 나누어 코딩하는 표준 체계</a:t>
            </a:r>
            <a:endParaRPr lang="en-US" altLang="ko-KR" sz="1200" dirty="0">
              <a:solidFill>
                <a:schemeClr val="tx1"/>
              </a:solidFill>
              <a:latin typeface="+mj-ea"/>
            </a:endParaRPr>
          </a:p>
          <a:p>
            <a:pPr>
              <a:defRPr/>
            </a:pPr>
            <a:r>
              <a:rPr lang="en-US" altLang="ko-KR" sz="1200" dirty="0"/>
              <a:t>46</a:t>
            </a:r>
            <a:r>
              <a:rPr lang="ko-KR" altLang="en-US" sz="1200" dirty="0"/>
              <a:t>개의 </a:t>
            </a:r>
            <a:r>
              <a:rPr lang="en-US" altLang="ko-KR" sz="1200" dirty="0"/>
              <a:t>AU(Action Unit) + </a:t>
            </a:r>
            <a:r>
              <a:rPr lang="ko-KR" altLang="en-US" sz="1200" dirty="0"/>
              <a:t>부가 코드</a:t>
            </a:r>
            <a:r>
              <a:rPr lang="en-US" altLang="ko-KR" sz="1200" dirty="0"/>
              <a:t>(</a:t>
            </a:r>
            <a:r>
              <a:rPr lang="ko-KR" altLang="en-US" sz="1200" dirty="0"/>
              <a:t>시선</a:t>
            </a:r>
            <a:r>
              <a:rPr lang="en-US" altLang="ko-KR" sz="1200" dirty="0"/>
              <a:t>·</a:t>
            </a:r>
            <a:r>
              <a:rPr lang="ko-KR" altLang="en-US" sz="1200" dirty="0"/>
              <a:t>머리 움직임 등</a:t>
            </a:r>
            <a:r>
              <a:rPr lang="en-US" altLang="ko-KR" sz="1200" dirty="0"/>
              <a:t>)</a:t>
            </a:r>
            <a:r>
              <a:rPr lang="ko-KR" altLang="en-US" sz="1200" dirty="0"/>
              <a:t>로 이루어짐</a:t>
            </a:r>
            <a:endParaRPr lang="en-US" altLang="ko-KR" sz="1200" dirty="0"/>
          </a:p>
          <a:p>
            <a:pPr lvl="1">
              <a:defRPr/>
            </a:pPr>
            <a:r>
              <a:rPr lang="en-US" altLang="ko-KR" sz="1000" dirty="0"/>
              <a:t>2002</a:t>
            </a:r>
            <a:r>
              <a:rPr lang="ko-KR" altLang="en-US" sz="1000" dirty="0"/>
              <a:t>년 개정판에서는 </a:t>
            </a:r>
            <a:r>
              <a:rPr lang="en-US" altLang="ko-KR" sz="1000" dirty="0"/>
              <a:t>AU 3, 29, 30, 31, 32, 33, 34, 35, 36, 37, 40 </a:t>
            </a:r>
            <a:r>
              <a:rPr lang="ko-KR" altLang="en-US" sz="1000" dirty="0"/>
              <a:t>번은 다른 움직임과 합쳐졌거나</a:t>
            </a:r>
            <a:r>
              <a:rPr lang="en-US" altLang="ko-KR" sz="1000" dirty="0"/>
              <a:t>,</a:t>
            </a:r>
            <a:br>
              <a:rPr lang="en-US" altLang="ko-KR" sz="1000" dirty="0"/>
            </a:br>
            <a:r>
              <a:rPr lang="ko-KR" altLang="en-US" sz="1000" dirty="0"/>
              <a:t>독립적인 감정 표현 단위로서의 중요도가 낮다고 판단해서 제외됨</a:t>
            </a:r>
            <a:endParaRPr lang="en-US" altLang="ko-KR" sz="1000" dirty="0"/>
          </a:p>
          <a:p>
            <a:pPr>
              <a:defRPr/>
            </a:pPr>
            <a:r>
              <a:rPr lang="en-US" altLang="ko-KR" sz="1200" dirty="0">
                <a:solidFill>
                  <a:schemeClr val="tx1"/>
                </a:solidFill>
                <a:latin typeface="+mj-ea"/>
              </a:rPr>
              <a:t>A ~ E 5</a:t>
            </a: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단계로 구분 가능</a:t>
            </a:r>
            <a:endParaRPr lang="en-US" altLang="ko-KR" sz="1200" dirty="0">
              <a:solidFill>
                <a:schemeClr val="tx1"/>
              </a:solidFill>
              <a:latin typeface="+mj-ea"/>
            </a:endParaRPr>
          </a:p>
          <a:p>
            <a:pPr lvl="1" fontAlgn="base"/>
            <a:r>
              <a:rPr lang="en-US" altLang="ko-KR" sz="1000" dirty="0"/>
              <a:t>A : </a:t>
            </a:r>
            <a:r>
              <a:rPr lang="ko-KR" altLang="en-US" sz="1000" dirty="0"/>
              <a:t>흔적</a:t>
            </a:r>
            <a:r>
              <a:rPr lang="en-US" altLang="ko-KR" sz="1000" dirty="0"/>
              <a:t>(Trace)</a:t>
            </a:r>
          </a:p>
          <a:p>
            <a:pPr lvl="1" fontAlgn="base"/>
            <a:r>
              <a:rPr lang="en-US" altLang="ko-KR" sz="1000" dirty="0"/>
              <a:t>B : </a:t>
            </a:r>
            <a:r>
              <a:rPr lang="ko-KR" altLang="en-US" sz="1000" dirty="0"/>
              <a:t>약간</a:t>
            </a:r>
            <a:r>
              <a:rPr lang="en-US" altLang="ko-KR" sz="1000" dirty="0"/>
              <a:t>(Slight)</a:t>
            </a:r>
          </a:p>
          <a:p>
            <a:pPr lvl="1" fontAlgn="base"/>
            <a:r>
              <a:rPr lang="en-US" altLang="ko-KR" sz="1000" dirty="0"/>
              <a:t>C : </a:t>
            </a:r>
            <a:r>
              <a:rPr lang="ko-KR" altLang="en-US" sz="1000" dirty="0"/>
              <a:t>뚜렷함</a:t>
            </a:r>
            <a:r>
              <a:rPr lang="en-US" altLang="ko-KR" sz="1000" dirty="0"/>
              <a:t>(Marked or Pronounce)</a:t>
            </a:r>
          </a:p>
          <a:p>
            <a:pPr lvl="1" fontAlgn="base"/>
            <a:r>
              <a:rPr lang="en-US" altLang="ko-KR" sz="1000" dirty="0"/>
              <a:t>D : </a:t>
            </a:r>
            <a:r>
              <a:rPr lang="ko-KR" altLang="en-US" sz="1000" dirty="0"/>
              <a:t>심함 또는 극심함</a:t>
            </a:r>
            <a:r>
              <a:rPr lang="en-US" altLang="ko-KR" sz="1000" dirty="0"/>
              <a:t>(Severe or Extreme)</a:t>
            </a:r>
          </a:p>
          <a:p>
            <a:pPr lvl="1" fontAlgn="base"/>
            <a:r>
              <a:rPr lang="en-US" altLang="ko-KR" sz="1000" dirty="0"/>
              <a:t>E : </a:t>
            </a:r>
            <a:r>
              <a:rPr lang="ko-KR" altLang="en-US" sz="1000" dirty="0"/>
              <a:t>최대</a:t>
            </a:r>
            <a:r>
              <a:rPr lang="en-US" altLang="ko-KR" sz="1000" dirty="0"/>
              <a:t>(Maximum)</a:t>
            </a:r>
          </a:p>
          <a:p>
            <a:pPr fontAlgn="base"/>
            <a:r>
              <a:rPr lang="en-US" altLang="ko-KR" sz="1200" dirty="0">
                <a:solidFill>
                  <a:schemeClr val="tx1"/>
                </a:solidFill>
                <a:latin typeface="+mj-ea"/>
              </a:rPr>
              <a:t>EMFACS : FACS</a:t>
            </a: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의 방대한 코딩 작업 중 감정과 관련된 핵심 정보만 선택적으로 기록하기 위한 체계</a:t>
            </a:r>
            <a:endParaRPr lang="en-US" altLang="ko-KR" sz="1200" dirty="0">
              <a:solidFill>
                <a:schemeClr val="tx1"/>
              </a:solidFill>
              <a:latin typeface="+mj-ea"/>
            </a:endParaRPr>
          </a:p>
          <a:p>
            <a:pPr lvl="1" fontAlgn="base"/>
            <a:r>
              <a:rPr lang="ko-KR" altLang="en-US" sz="1000" dirty="0">
                <a:solidFill>
                  <a:schemeClr val="tx1"/>
                </a:solidFill>
                <a:latin typeface="+mj-ea"/>
              </a:rPr>
              <a:t>모든 </a:t>
            </a:r>
            <a:r>
              <a:rPr lang="en-US" altLang="ko-KR" sz="1000" dirty="0">
                <a:solidFill>
                  <a:schemeClr val="tx1"/>
                </a:solidFill>
                <a:latin typeface="+mj-ea"/>
              </a:rPr>
              <a:t>FACS </a:t>
            </a:r>
            <a:r>
              <a:rPr lang="ko-KR" altLang="en-US" sz="1000" dirty="0">
                <a:solidFill>
                  <a:schemeClr val="tx1"/>
                </a:solidFill>
                <a:latin typeface="+mj-ea"/>
              </a:rPr>
              <a:t>중 감정과 관련된 정보만 선택적으로 적용하기 때문에 코딩 시간이 </a:t>
            </a:r>
            <a:r>
              <a:rPr lang="en-US" altLang="ko-KR" sz="1000" dirty="0">
                <a:solidFill>
                  <a:schemeClr val="tx1"/>
                </a:solidFill>
                <a:latin typeface="+mj-ea"/>
              </a:rPr>
              <a:t>1/5 </a:t>
            </a:r>
            <a:r>
              <a:rPr lang="ko-KR" altLang="en-US" sz="1000" dirty="0">
                <a:solidFill>
                  <a:schemeClr val="tx1"/>
                </a:solidFill>
                <a:latin typeface="+mj-ea"/>
              </a:rPr>
              <a:t>수준으로 감소</a:t>
            </a:r>
            <a:endParaRPr lang="en-US" altLang="ko-KR" sz="1000" dirty="0">
              <a:solidFill>
                <a:schemeClr val="tx1"/>
              </a:solidFill>
              <a:latin typeface="+mj-ea"/>
            </a:endParaRPr>
          </a:p>
          <a:p>
            <a:pPr marL="0" indent="0" fontAlgn="base">
              <a:buNone/>
            </a:pPr>
            <a:endParaRPr lang="en-US" altLang="ko-KR" sz="1200" dirty="0"/>
          </a:p>
          <a:p>
            <a:pPr marL="0" indent="0" fontAlgn="base">
              <a:buNone/>
            </a:pPr>
            <a:endParaRPr lang="en-US" altLang="ko-KR" sz="1200" dirty="0"/>
          </a:p>
          <a:p>
            <a:pPr marL="0" indent="0" fontAlgn="base">
              <a:spcBef>
                <a:spcPts val="0"/>
              </a:spcBef>
              <a:buNone/>
            </a:pPr>
            <a:r>
              <a:rPr lang="ko-KR" altLang="en-US" sz="900" dirty="0"/>
              <a:t>참고문헌</a:t>
            </a:r>
            <a:endParaRPr lang="en-US" altLang="ko-KR" sz="900" dirty="0"/>
          </a:p>
          <a:p>
            <a:pPr marL="0" indent="0" fontAlgn="base">
              <a:spcBef>
                <a:spcPts val="0"/>
              </a:spcBef>
              <a:buNone/>
            </a:pPr>
            <a:r>
              <a:rPr lang="en-US" altLang="ko-KR" sz="900" dirty="0">
                <a:latin typeface="+mn-ea"/>
              </a:rPr>
              <a:t>Action Unit Enhance Dynamic Facial Expression Recognition(2025)</a:t>
            </a:r>
          </a:p>
          <a:p>
            <a:pPr marL="0" indent="0" fontAlgn="base">
              <a:spcBef>
                <a:spcPts val="0"/>
              </a:spcBef>
              <a:buNone/>
            </a:pPr>
            <a:r>
              <a:rPr lang="en-US" altLang="ko-KR" sz="900" dirty="0">
                <a:latin typeface="+mn-ea"/>
              </a:rPr>
              <a:t>Automated Facial Action Coding System for Dynamic Analysis(2011)</a:t>
            </a:r>
          </a:p>
          <a:p>
            <a:pPr marL="0" indent="0" fontAlgn="base">
              <a:buNone/>
            </a:pPr>
            <a:endParaRPr lang="en-US" altLang="ko-KR" sz="900" dirty="0">
              <a:latin typeface="+mn-ea"/>
            </a:endParaRPr>
          </a:p>
          <a:p>
            <a:endParaRPr lang="en-US" altLang="ko-KR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8E23BCD-1AB8-5F8C-FD00-8E6B5BB26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216" y="2231112"/>
            <a:ext cx="3709791" cy="369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감정과 감성의 개념 정립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  <p:sp>
        <p:nvSpPr>
          <p:cNvPr id="5" name="부제목 2"/>
          <p:cNvSpPr txBox="1">
            <a:spLocks/>
          </p:cNvSpPr>
          <p:nvPr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2025-1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8E1FBFA-CA04-3C75-A8CC-018773E6C075}"/>
              </a:ext>
            </a:extLst>
          </p:cNvPr>
          <p:cNvSpPr txBox="1">
            <a:spLocks/>
          </p:cNvSpPr>
          <p:nvPr/>
        </p:nvSpPr>
        <p:spPr>
          <a:xfrm>
            <a:off x="534804" y="1960110"/>
            <a:ext cx="9989421" cy="424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감정 </a:t>
            </a:r>
            <a:r>
              <a:rPr lang="en-US" altLang="ko-KR" sz="1200" dirty="0">
                <a:solidFill>
                  <a:schemeClr val="tx1"/>
                </a:solidFill>
                <a:latin typeface="+mj-ea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+mj-ea"/>
              </a:rPr>
              <a:t>정해진 정답이 있는 문제</a:t>
            </a:r>
            <a:endParaRPr lang="en-US" altLang="ko-KR" sz="1200" dirty="0">
              <a:solidFill>
                <a:schemeClr val="tx1"/>
              </a:solidFill>
              <a:latin typeface="+mj-ea"/>
            </a:endParaRPr>
          </a:p>
          <a:p>
            <a:pPr lvl="1">
              <a:defRPr/>
            </a:pPr>
            <a:r>
              <a:rPr lang="ko-KR" altLang="en-US" sz="1000" dirty="0"/>
              <a:t>정의 </a:t>
            </a:r>
            <a:r>
              <a:rPr lang="en-US" altLang="ko-KR" sz="1000" dirty="0"/>
              <a:t>: </a:t>
            </a:r>
            <a:r>
              <a:rPr lang="ko-KR" altLang="en-US" sz="1000" dirty="0"/>
              <a:t>기쁨</a:t>
            </a:r>
            <a:r>
              <a:rPr lang="en-US" altLang="ko-KR" sz="1000" dirty="0"/>
              <a:t>, </a:t>
            </a:r>
            <a:r>
              <a:rPr lang="ko-KR" altLang="en-US" sz="1000" dirty="0"/>
              <a:t>슬픔</a:t>
            </a:r>
            <a:r>
              <a:rPr lang="en-US" altLang="ko-KR" sz="1000" dirty="0"/>
              <a:t>, </a:t>
            </a:r>
            <a:r>
              <a:rPr lang="ko-KR" altLang="en-US" sz="1000" dirty="0"/>
              <a:t>분노 등 모든 인간에게 보편적으로 나타나는 기본적이고 단일한 심리적 상태</a:t>
            </a:r>
            <a:endParaRPr lang="en-US" altLang="ko-KR" sz="1000" dirty="0"/>
          </a:p>
          <a:p>
            <a:pPr lvl="1">
              <a:defRPr/>
            </a:pPr>
            <a:r>
              <a:rPr lang="ko-KR" altLang="en-US" sz="1000" dirty="0"/>
              <a:t>특징 </a:t>
            </a:r>
            <a:r>
              <a:rPr lang="en-US" altLang="ko-KR" sz="1000" dirty="0"/>
              <a:t>: </a:t>
            </a:r>
            <a:r>
              <a:rPr lang="ko-KR" altLang="en-US" sz="1000" dirty="0"/>
              <a:t>얼굴 표정이 비교적 명확하고 정형화되어 있음</a:t>
            </a:r>
            <a:endParaRPr lang="en-US" altLang="ko-KR" sz="1000" dirty="0"/>
          </a:p>
          <a:p>
            <a:pPr lvl="1">
              <a:defRPr/>
            </a:pPr>
            <a:r>
              <a:rPr lang="ko-KR" altLang="en-US" sz="1000" dirty="0"/>
              <a:t>분류법 </a:t>
            </a:r>
            <a:r>
              <a:rPr lang="en-US" altLang="ko-KR" sz="1000" dirty="0"/>
              <a:t>: EMFACS(Emotional Facial Action Coding System)</a:t>
            </a:r>
            <a:r>
              <a:rPr lang="ko-KR" altLang="en-US" sz="1000" dirty="0"/>
              <a:t>를 통해 </a:t>
            </a:r>
            <a:r>
              <a:rPr lang="en-US" altLang="ko-KR" sz="1000" dirty="0"/>
              <a:t>AU </a:t>
            </a:r>
            <a:r>
              <a:rPr lang="ko-KR" altLang="en-US" sz="1000" dirty="0"/>
              <a:t>조합을 기본 감정에 직접 매핑하는 규칙 기반 분류</a:t>
            </a:r>
            <a:endParaRPr lang="en-US" altLang="ko-KR" sz="1000" dirty="0"/>
          </a:p>
          <a:p>
            <a:pPr>
              <a:defRPr/>
            </a:pPr>
            <a:r>
              <a:rPr lang="ko-KR" altLang="en-US" sz="1200" dirty="0"/>
              <a:t>감성 </a:t>
            </a:r>
            <a:r>
              <a:rPr lang="en-US" altLang="ko-KR" sz="1200" dirty="0"/>
              <a:t>: </a:t>
            </a:r>
            <a:r>
              <a:rPr lang="ko-KR" altLang="en-US" sz="1200" dirty="0"/>
              <a:t>정해진 정답이 없는 문제</a:t>
            </a:r>
            <a:endParaRPr lang="en-US" altLang="ko-KR" sz="1200" dirty="0"/>
          </a:p>
          <a:p>
            <a:pPr lvl="1">
              <a:defRPr/>
            </a:pPr>
            <a:r>
              <a:rPr lang="ko-KR" altLang="en-US" sz="1000" dirty="0"/>
              <a:t>정의 </a:t>
            </a:r>
            <a:r>
              <a:rPr lang="en-US" altLang="ko-KR" sz="1000" dirty="0"/>
              <a:t>: ‘</a:t>
            </a:r>
            <a:r>
              <a:rPr lang="ko-KR" altLang="en-US" sz="1000" dirty="0"/>
              <a:t>따뜻한 마음</a:t>
            </a:r>
            <a:r>
              <a:rPr lang="en-US" altLang="ko-KR" sz="1000" dirty="0"/>
              <a:t>‘, ‘</a:t>
            </a:r>
            <a:r>
              <a:rPr lang="ko-KR" altLang="en-US" sz="1000" dirty="0"/>
              <a:t>향수</a:t>
            </a:r>
            <a:r>
              <a:rPr lang="en-US" altLang="ko-KR" sz="1000" dirty="0"/>
              <a:t>‘ </a:t>
            </a:r>
            <a:r>
              <a:rPr lang="ko-KR" altLang="en-US" sz="1000" dirty="0"/>
              <a:t>등 여러 기본 감정이 섞인 복합적이고 고차원적인 상태</a:t>
            </a:r>
            <a:endParaRPr lang="en-US" altLang="ko-KR" sz="1000" dirty="0"/>
          </a:p>
          <a:p>
            <a:pPr lvl="1">
              <a:defRPr/>
            </a:pPr>
            <a:r>
              <a:rPr lang="ko-KR" altLang="en-US" sz="1000" dirty="0"/>
              <a:t>특징 </a:t>
            </a:r>
            <a:r>
              <a:rPr lang="en-US" altLang="ko-KR" sz="1000" dirty="0"/>
              <a:t>: </a:t>
            </a:r>
            <a:r>
              <a:rPr lang="ko-KR" altLang="en-US" sz="1000" dirty="0"/>
              <a:t>보편적으로 합의된 단일 얼굴 표식이 없고</a:t>
            </a:r>
            <a:r>
              <a:rPr lang="en-US" altLang="ko-KR" sz="1000" dirty="0"/>
              <a:t>, </a:t>
            </a:r>
            <a:r>
              <a:rPr lang="ko-KR" altLang="en-US" sz="1000" dirty="0"/>
              <a:t>개인과 문화에 따라 표현이 매우 다양함</a:t>
            </a:r>
            <a:endParaRPr lang="en-US" altLang="ko-KR" sz="1000" dirty="0"/>
          </a:p>
          <a:p>
            <a:pPr lvl="1">
              <a:defRPr/>
            </a:pPr>
            <a:r>
              <a:rPr lang="ko-KR" altLang="en-US" sz="1000" dirty="0"/>
              <a:t>분류법 </a:t>
            </a:r>
            <a:r>
              <a:rPr lang="en-US" altLang="ko-KR" sz="1000" dirty="0"/>
              <a:t>: </a:t>
            </a:r>
            <a:r>
              <a:rPr lang="ko-KR" altLang="en-US" sz="1000" dirty="0"/>
              <a:t>명확한 정답 패턴이 없는 상태에서</a:t>
            </a:r>
            <a:r>
              <a:rPr lang="en-US" altLang="ko-KR" sz="1000" dirty="0"/>
              <a:t>, </a:t>
            </a:r>
            <a:r>
              <a:rPr lang="ko-KR" altLang="en-US" sz="1000" dirty="0"/>
              <a:t>수많은 </a:t>
            </a:r>
            <a:r>
              <a:rPr lang="en-US" altLang="ko-KR" sz="1000" dirty="0"/>
              <a:t>AU </a:t>
            </a:r>
            <a:r>
              <a:rPr lang="ko-KR" altLang="en-US" sz="1000" dirty="0"/>
              <a:t>데이터의 조합을 분석해야 하기 때문에</a:t>
            </a:r>
            <a:r>
              <a:rPr lang="en-US" altLang="ko-KR" sz="1000" dirty="0"/>
              <a:t>, </a:t>
            </a:r>
            <a:r>
              <a:rPr lang="ko-KR" altLang="en-US" sz="1000" dirty="0"/>
              <a:t>머신러닝 기반 접근 필요</a:t>
            </a:r>
            <a:endParaRPr lang="en-US" altLang="ko-KR" sz="10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endParaRPr lang="en-US" altLang="ko-KR" sz="9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r>
              <a:rPr lang="ko-KR" altLang="en-US" sz="900" dirty="0"/>
              <a:t>참고문헌</a:t>
            </a:r>
            <a:endParaRPr lang="en-US" altLang="ko-KR" sz="9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r>
              <a:rPr lang="en-US" altLang="ko-KR" sz="900" dirty="0"/>
              <a:t>A Systematic Survey on Multimodal Emotion Recognition Using Learning Algorithms (2023)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  <a:defRPr/>
            </a:pPr>
            <a:r>
              <a:rPr lang="en-US" altLang="ko-KR" sz="900" dirty="0"/>
              <a:t>The Facial Action Coding System for Characterization of Human Affective Response to Consumer Product-Based Stimuli: A Systematic Review(2020)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7F7CB20-8A48-45F7-F67B-583A7306B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8465" y="1871368"/>
            <a:ext cx="3168731" cy="267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854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02CA3-7FE1-3FDA-130C-60BE5C121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1F813-C666-CC8D-5076-7A166FE70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275963"/>
            <a:ext cx="8825658" cy="1429083"/>
          </a:xfrm>
        </p:spPr>
        <p:txBody>
          <a:bodyPr/>
          <a:lstStyle/>
          <a:p>
            <a:pPr algn="ctr"/>
            <a:r>
              <a:rPr lang="en-US" altLang="ko-KR" sz="3600" dirty="0"/>
              <a:t>3-3. </a:t>
            </a:r>
            <a:r>
              <a:rPr lang="ko-KR" altLang="en-US" sz="3600" dirty="0"/>
              <a:t>개별 학습 </a:t>
            </a:r>
            <a:r>
              <a:rPr lang="en-US" altLang="ko-KR" sz="3600" dirty="0"/>
              <a:t>-</a:t>
            </a:r>
            <a:r>
              <a:rPr lang="ko-KR" altLang="en-US" sz="3600" dirty="0"/>
              <a:t> 강성찬</a:t>
            </a:r>
          </a:p>
        </p:txBody>
      </p:sp>
    </p:spTree>
    <p:extLst>
      <p:ext uri="{BB962C8B-B14F-4D97-AF65-F5344CB8AC3E}">
        <p14:creationId xmlns:p14="http://schemas.microsoft.com/office/powerpoint/2010/main" val="2100796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924FA-20E8-4DF9-3322-DF0A5569C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7FAB8-3069-7E1E-A521-EE762AC63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154" y="701729"/>
            <a:ext cx="8761413" cy="706964"/>
          </a:xfrm>
        </p:spPr>
        <p:txBody>
          <a:bodyPr/>
          <a:lstStyle/>
          <a:p>
            <a:r>
              <a:rPr lang="en-US" altLang="ko-KR" b="1" dirty="0"/>
              <a:t>NVIDIA Audio2Face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9F0D8-33F2-8CCC-D672-40D335CF1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457" y="1408693"/>
            <a:ext cx="9383524" cy="4578691"/>
          </a:xfrm>
        </p:spPr>
        <p:txBody>
          <a:bodyPr>
            <a:noAutofit/>
          </a:bodyPr>
          <a:lstStyle/>
          <a:p>
            <a:r>
              <a:rPr lang="ko-KR" altLang="en-US" sz="1200" b="1" dirty="0"/>
              <a:t>연구 배경</a:t>
            </a:r>
            <a:endParaRPr lang="en-US" altLang="ko-KR" sz="1200" b="1" dirty="0"/>
          </a:p>
          <a:p>
            <a:pPr lvl="1"/>
            <a:r>
              <a:rPr lang="ko-KR" altLang="en-US" sz="1200" dirty="0"/>
              <a:t>모션</a:t>
            </a:r>
            <a:r>
              <a:rPr lang="en-US" altLang="ko-KR" sz="1200" dirty="0"/>
              <a:t>-</a:t>
            </a:r>
            <a:r>
              <a:rPr lang="ko-KR" altLang="en-US" sz="1200" dirty="0"/>
              <a:t>캡처 기반 얼굴 애니메이션은 비용</a:t>
            </a:r>
            <a:r>
              <a:rPr lang="en-US" altLang="ko-KR" sz="1200" dirty="0"/>
              <a:t>·</a:t>
            </a:r>
            <a:r>
              <a:rPr lang="ko-KR" altLang="en-US" sz="1200" dirty="0"/>
              <a:t>장비가 크고 감정 표현이 모호하다는 한계가 있음</a:t>
            </a:r>
            <a:endParaRPr lang="en-US" altLang="ko-KR" sz="1200" dirty="0"/>
          </a:p>
          <a:p>
            <a:pPr lvl="1"/>
            <a:r>
              <a:rPr lang="en-US" altLang="ko-KR" sz="1200" dirty="0"/>
              <a:t> Audio2Face</a:t>
            </a:r>
            <a:r>
              <a:rPr lang="ko-KR" altLang="en-US" sz="1200" dirty="0"/>
              <a:t>는 음성과 영상을 동시 학습해 </a:t>
            </a:r>
            <a:r>
              <a:rPr lang="ko-KR" altLang="en-US" sz="1200" b="1" dirty="0"/>
              <a:t>실시간</a:t>
            </a:r>
            <a:r>
              <a:rPr lang="ko-KR" altLang="en-US" sz="1200" dirty="0"/>
              <a:t>으로 감정을 제어하면서도 비용을 크게 줄이는 것을 목표로 함</a:t>
            </a:r>
            <a:endParaRPr lang="en-US" altLang="ko-KR" sz="1200" dirty="0"/>
          </a:p>
          <a:p>
            <a:r>
              <a:rPr lang="en-US" altLang="ko-KR" sz="1200" b="1" dirty="0"/>
              <a:t>Audio2Face</a:t>
            </a:r>
            <a:r>
              <a:rPr lang="ko-KR" altLang="en-US" sz="1200" b="1" dirty="0"/>
              <a:t>의 세 가지 핵심 기술</a:t>
            </a:r>
            <a:endParaRPr lang="ko-KR" altLang="en-US" sz="1200" dirty="0"/>
          </a:p>
          <a:p>
            <a:pPr lvl="1"/>
            <a:r>
              <a:rPr lang="ko-KR" altLang="en-US" sz="1200" dirty="0"/>
              <a:t>맞춤형 </a:t>
            </a:r>
            <a:r>
              <a:rPr lang="en-US" altLang="ko-KR" sz="1200" dirty="0"/>
              <a:t>CNN</a:t>
            </a:r>
          </a:p>
          <a:p>
            <a:pPr lvl="1"/>
            <a:r>
              <a:rPr lang="ko-KR" altLang="en-US" sz="1200" dirty="0"/>
              <a:t>감정상태 잠재 학습</a:t>
            </a:r>
            <a:r>
              <a:rPr lang="en-US" altLang="ko-KR" sz="1200" dirty="0"/>
              <a:t>(Latent Emotion Vector)</a:t>
            </a:r>
          </a:p>
          <a:p>
            <a:pPr lvl="1"/>
            <a:r>
              <a:rPr lang="ko-KR" altLang="en-US" sz="1200" dirty="0" err="1"/>
              <a:t>삼방향</a:t>
            </a:r>
            <a:r>
              <a:rPr lang="ko-KR" altLang="en-US" sz="1200" dirty="0"/>
              <a:t> 손실 함수</a:t>
            </a:r>
            <a:r>
              <a:rPr lang="en-US" altLang="ko-KR" sz="1200" dirty="0"/>
              <a:t>(</a:t>
            </a:r>
            <a:r>
              <a:rPr lang="en-US" altLang="ko-KR" sz="1200" dirty="0" err="1"/>
              <a:t>Position·Motion·Regularization</a:t>
            </a:r>
            <a:endParaRPr lang="en-US" altLang="ko-KR" sz="1200" dirty="0"/>
          </a:p>
          <a:p>
            <a:r>
              <a:rPr lang="ko-KR" altLang="en-US" sz="1200" b="1" dirty="0"/>
              <a:t>맞춤형 </a:t>
            </a:r>
            <a:r>
              <a:rPr lang="en-US" altLang="ko-KR" sz="1200" b="1" dirty="0"/>
              <a:t>CNN </a:t>
            </a:r>
            <a:r>
              <a:rPr lang="ko-KR" altLang="en-US" sz="1200" b="1" dirty="0"/>
              <a:t>파이프라인</a:t>
            </a:r>
            <a:endParaRPr lang="en-US" altLang="ko-KR" sz="1200" b="1" dirty="0"/>
          </a:p>
          <a:p>
            <a:pPr lvl="1"/>
            <a:r>
              <a:rPr lang="ko-KR" altLang="en-US" sz="1200" b="1" dirty="0"/>
              <a:t>입력 </a:t>
            </a:r>
            <a:r>
              <a:rPr lang="ko-KR" altLang="en-US" sz="1200" b="1" dirty="0" err="1"/>
              <a:t>전처리</a:t>
            </a:r>
            <a:r>
              <a:rPr lang="en-US" altLang="ko-KR" sz="1200" dirty="0"/>
              <a:t>: 16 kHz </a:t>
            </a:r>
            <a:r>
              <a:rPr lang="ko-KR" altLang="en-US" sz="1200" dirty="0" err="1"/>
              <a:t>모노</a:t>
            </a:r>
            <a:r>
              <a:rPr lang="ko-KR" altLang="en-US" sz="1200" dirty="0"/>
              <a:t> 음성을 볼륨만 </a:t>
            </a:r>
            <a:r>
              <a:rPr lang="ko-KR" altLang="en-US" sz="1200" dirty="0" err="1"/>
              <a:t>정규화한</a:t>
            </a:r>
            <a:r>
              <a:rPr lang="ko-KR" altLang="en-US" sz="1200" dirty="0"/>
              <a:t> 뒤</a:t>
            </a:r>
            <a:r>
              <a:rPr lang="en-US" altLang="ko-KR" sz="1200" dirty="0"/>
              <a:t>, </a:t>
            </a:r>
            <a:r>
              <a:rPr lang="ko-KR" altLang="en-US" sz="1200" b="1" dirty="0"/>
              <a:t>자기상관 계층</a:t>
            </a:r>
            <a:r>
              <a:rPr lang="ko-KR" altLang="en-US" sz="1200" dirty="0"/>
              <a:t>으로 </a:t>
            </a:r>
            <a:r>
              <a:rPr lang="en-US" altLang="ko-KR" sz="1200" dirty="0"/>
              <a:t>2D </a:t>
            </a:r>
            <a:r>
              <a:rPr lang="ko-KR" altLang="en-US" sz="1200" dirty="0" err="1"/>
              <a:t>포먼트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맵을</a:t>
            </a:r>
            <a:r>
              <a:rPr lang="ko-KR" altLang="en-US" sz="1200" dirty="0"/>
              <a:t> 얻어 화자 독립적 음소 정보를 확보</a:t>
            </a:r>
            <a:endParaRPr lang="en-US" altLang="ko-KR" sz="1200" dirty="0"/>
          </a:p>
          <a:p>
            <a:pPr lvl="1"/>
            <a:r>
              <a:rPr lang="en-US" altLang="ko-KR" sz="1200" b="1" dirty="0"/>
              <a:t>Formant Analysis Network</a:t>
            </a:r>
            <a:r>
              <a:rPr lang="en-US" altLang="ko-KR" sz="1200" dirty="0"/>
              <a:t>: 5</a:t>
            </a:r>
            <a:r>
              <a:rPr lang="ko-KR" altLang="en-US" sz="1200" dirty="0"/>
              <a:t>개 </a:t>
            </a:r>
            <a:r>
              <a:rPr lang="en-US" altLang="ko-KR" sz="1200" dirty="0"/>
              <a:t>Conv </a:t>
            </a:r>
            <a:r>
              <a:rPr lang="ko-KR" altLang="en-US" sz="1200" dirty="0"/>
              <a:t>층을 거치며 음성 강세</a:t>
            </a:r>
            <a:r>
              <a:rPr lang="en-US" altLang="ko-KR" sz="1200" dirty="0"/>
              <a:t>·</a:t>
            </a:r>
            <a:r>
              <a:rPr lang="ko-KR" altLang="en-US" sz="1200" dirty="0"/>
              <a:t>음소 등의 단기 특징과 추상적 시간 정보를 추출</a:t>
            </a:r>
            <a:endParaRPr lang="en-US" altLang="ko-KR" sz="1200" dirty="0"/>
          </a:p>
          <a:p>
            <a:pPr lvl="1"/>
            <a:r>
              <a:rPr lang="en-US" altLang="ko-KR" sz="1200" b="1" dirty="0"/>
              <a:t>Articulation Network</a:t>
            </a:r>
            <a:r>
              <a:rPr lang="en-US" altLang="ko-KR" sz="1200" dirty="0"/>
              <a:t>: </a:t>
            </a:r>
            <a:r>
              <a:rPr lang="ko-KR" altLang="en-US" sz="1200" dirty="0"/>
              <a:t>학습된 감정 벡터</a:t>
            </a:r>
            <a:r>
              <a:rPr lang="en-US" altLang="ko-KR" sz="1200" dirty="0"/>
              <a:t>(E-</a:t>
            </a:r>
            <a:r>
              <a:rPr lang="ko-KR" altLang="en-US" sz="1200" dirty="0"/>
              <a:t>차원</a:t>
            </a:r>
            <a:r>
              <a:rPr lang="en-US" altLang="ko-KR" sz="1200" dirty="0"/>
              <a:t>)</a:t>
            </a:r>
            <a:r>
              <a:rPr lang="ko-KR" altLang="en-US" sz="1200" dirty="0"/>
              <a:t>를 각 계층 출력에 </a:t>
            </a:r>
            <a:r>
              <a:rPr lang="en-US" altLang="ko-KR" sz="1200" dirty="0"/>
              <a:t>Concatenate </a:t>
            </a:r>
            <a:r>
              <a:rPr lang="ko-KR" altLang="en-US" sz="1200" dirty="0"/>
              <a:t>해 다양한 표정</a:t>
            </a:r>
            <a:r>
              <a:rPr lang="en-US" altLang="ko-KR" sz="1200" dirty="0"/>
              <a:t>·</a:t>
            </a:r>
            <a:r>
              <a:rPr lang="ko-KR" altLang="en-US" sz="1200" dirty="0"/>
              <a:t>화법을 구분하고 조정</a:t>
            </a:r>
            <a:endParaRPr lang="en-US" altLang="ko-KR" sz="1200" dirty="0"/>
          </a:p>
          <a:p>
            <a:pPr lvl="1"/>
            <a:r>
              <a:rPr lang="en-US" altLang="ko-KR" sz="1200" b="1" dirty="0"/>
              <a:t>Output Network</a:t>
            </a:r>
            <a:r>
              <a:rPr lang="en-US" altLang="ko-KR" sz="1200" dirty="0"/>
              <a:t>: </a:t>
            </a:r>
            <a:r>
              <a:rPr lang="ko-KR" altLang="en-US" sz="1200" dirty="0"/>
              <a:t>두 개의 </a:t>
            </a:r>
            <a:r>
              <a:rPr lang="ko-KR" altLang="en-US" sz="1200" dirty="0" err="1"/>
              <a:t>전결합</a:t>
            </a:r>
            <a:r>
              <a:rPr lang="ko-KR" altLang="en-US" sz="1200" dirty="0"/>
              <a:t> 층으로 </a:t>
            </a:r>
            <a:r>
              <a:rPr lang="en-US" altLang="ko-KR" sz="1200" dirty="0"/>
              <a:t>150 PCA </a:t>
            </a:r>
            <a:r>
              <a:rPr lang="ko-KR" altLang="en-US" sz="1200" dirty="0"/>
              <a:t>계수를 계산한 뒤</a:t>
            </a:r>
            <a:r>
              <a:rPr lang="en-US" altLang="ko-KR" sz="1200" dirty="0"/>
              <a:t>, </a:t>
            </a:r>
            <a:r>
              <a:rPr lang="ko-KR" altLang="en-US" sz="1200" dirty="0"/>
              <a:t>가중 합으로 </a:t>
            </a:r>
            <a:r>
              <a:rPr lang="en-US" altLang="ko-KR" sz="1200" b="1" dirty="0"/>
              <a:t>5022</a:t>
            </a:r>
            <a:r>
              <a:rPr lang="ko-KR" altLang="en-US" sz="1200" b="1" dirty="0"/>
              <a:t>개 제어 정점</a:t>
            </a:r>
            <a:r>
              <a:rPr lang="ko-KR" altLang="en-US" sz="1200" dirty="0"/>
              <a:t>의 최종 </a:t>
            </a:r>
            <a:r>
              <a:rPr lang="en-US" altLang="ko-KR" sz="1200" dirty="0"/>
              <a:t>3D </a:t>
            </a:r>
            <a:r>
              <a:rPr lang="ko-KR" altLang="en-US" sz="1200" dirty="0"/>
              <a:t>위치를 생성</a:t>
            </a:r>
            <a:endParaRPr lang="en-US" altLang="ko-KR" sz="1200" b="1" dirty="0"/>
          </a:p>
          <a:p>
            <a:pPr marL="457200" lvl="1" indent="0">
              <a:buNone/>
            </a:pPr>
            <a:endParaRPr lang="en-US" altLang="ko-KR" sz="1200" b="1" dirty="0"/>
          </a:p>
          <a:p>
            <a:pPr lvl="1"/>
            <a:endParaRPr lang="en-US" altLang="ko-KR" sz="800" b="1" dirty="0"/>
          </a:p>
          <a:p>
            <a:pPr marL="457200" lvl="1" indent="0">
              <a:buNone/>
            </a:pPr>
            <a:endParaRPr lang="en-US" altLang="ko-KR" sz="800" dirty="0"/>
          </a:p>
          <a:p>
            <a:endParaRPr lang="ko-KR" altLang="en-US" sz="800" dirty="0"/>
          </a:p>
        </p:txBody>
      </p:sp>
      <p:pic>
        <p:nvPicPr>
          <p:cNvPr id="6" name="그림 5" descr="텍스트, 스크린샷, 인간의 얼굴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B1A4531-FFB6-FCBF-DC09-4D064E5F0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" b="14622"/>
          <a:stretch>
            <a:fillRect/>
          </a:stretch>
        </p:blipFill>
        <p:spPr bwMode="auto">
          <a:xfrm>
            <a:off x="7252303" y="2475014"/>
            <a:ext cx="4464528" cy="1646595"/>
          </a:xfrm>
          <a:prstGeom prst="rect">
            <a:avLst/>
          </a:prstGeom>
          <a:noFill/>
        </p:spPr>
      </p:pic>
      <p:pic>
        <p:nvPicPr>
          <p:cNvPr id="7" name="그림 6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599072-9CD6-4764-7F4C-E08843DC6A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981" y="4121609"/>
            <a:ext cx="2112853" cy="186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75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00A6C-D31A-996A-A24D-19B05737B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FD32-8FC9-C1D8-00BD-E32E15442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76" y="632886"/>
            <a:ext cx="8761413" cy="706964"/>
          </a:xfrm>
        </p:spPr>
        <p:txBody>
          <a:bodyPr/>
          <a:lstStyle/>
          <a:p>
            <a:r>
              <a:rPr lang="en-US" altLang="ko-KR" b="1" dirty="0"/>
              <a:t>NVIDIA Audio2Face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C0648-FDD1-8507-AE8E-C4CF1DDA1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808" y="2035834"/>
            <a:ext cx="7052474" cy="398614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ko-KR" altLang="en-US" sz="1500" b="1" dirty="0"/>
              <a:t>감정상태 잠재 학습</a:t>
            </a:r>
            <a:r>
              <a:rPr lang="en-US" altLang="ko-KR" sz="1500" b="1" dirty="0"/>
              <a:t>(E-</a:t>
            </a:r>
            <a:r>
              <a:rPr lang="ko-KR" altLang="en-US" sz="1500" b="1" dirty="0"/>
              <a:t>차원 벡터</a:t>
            </a:r>
            <a:r>
              <a:rPr lang="en-US" altLang="ko-KR" sz="1500" b="1" dirty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sz="1400" b="1" dirty="0"/>
              <a:t>필요성</a:t>
            </a:r>
            <a:r>
              <a:rPr lang="en-US" altLang="ko-KR" sz="1400" dirty="0"/>
              <a:t>: </a:t>
            </a:r>
            <a:r>
              <a:rPr lang="ko-KR" altLang="en-US" sz="1400" dirty="0"/>
              <a:t>동일한 소리가 여러 표정으로 발화되는 모호성을 해소</a:t>
            </a:r>
            <a:endParaRPr lang="en-US" altLang="ko-KR" sz="1400" dirty="0"/>
          </a:p>
          <a:p>
            <a:pPr lvl="1">
              <a:lnSpc>
                <a:spcPct val="120000"/>
              </a:lnSpc>
            </a:pPr>
            <a:r>
              <a:rPr lang="ko-KR" altLang="en-US" sz="1400" b="1" dirty="0"/>
              <a:t>설계</a:t>
            </a:r>
            <a:r>
              <a:rPr lang="en-US" altLang="ko-KR" sz="1400" dirty="0"/>
              <a:t>: E=16 </a:t>
            </a:r>
            <a:r>
              <a:rPr lang="ko-KR" altLang="en-US" sz="1400" dirty="0"/>
              <a:t>또는 </a:t>
            </a:r>
            <a:r>
              <a:rPr lang="en-US" altLang="ko-KR" sz="1400" dirty="0"/>
              <a:t>24, </a:t>
            </a:r>
            <a:r>
              <a:rPr lang="ko-KR" altLang="en-US" sz="1400" dirty="0"/>
              <a:t>훈련 샘플마다 초기 </a:t>
            </a:r>
            <a:r>
              <a:rPr lang="ko-KR" altLang="en-US" sz="1400" dirty="0" err="1"/>
              <a:t>가우시안</a:t>
            </a:r>
            <a:r>
              <a:rPr lang="ko-KR" altLang="en-US" sz="1400" dirty="0"/>
              <a:t> 벡터를 부여해 </a:t>
            </a:r>
            <a:r>
              <a:rPr lang="en-US" altLang="ko-KR" sz="1400" dirty="0"/>
              <a:t>Emotion DB</a:t>
            </a:r>
            <a:r>
              <a:rPr lang="ko-KR" altLang="en-US" sz="1400" dirty="0"/>
              <a:t>를 형성하고</a:t>
            </a:r>
            <a:r>
              <a:rPr lang="en-US" altLang="ko-KR" sz="1400" dirty="0"/>
              <a:t>, </a:t>
            </a:r>
            <a:r>
              <a:rPr lang="ko-KR" altLang="en-US" sz="1400" dirty="0"/>
              <a:t>네트워크 모든 층에 연결해 저</a:t>
            </a:r>
            <a:r>
              <a:rPr lang="en-US" altLang="ko-KR" sz="1400" dirty="0"/>
              <a:t>·</a:t>
            </a:r>
            <a:r>
              <a:rPr lang="ko-KR" altLang="en-US" sz="1400" dirty="0"/>
              <a:t>고수준 표현을 동시에 제어감정상태 잠재 학습</a:t>
            </a:r>
            <a:r>
              <a:rPr lang="en-US" altLang="ko-KR" sz="1400" dirty="0"/>
              <a:t>(Latent Emotion Vector)</a:t>
            </a:r>
          </a:p>
          <a:p>
            <a:pPr lvl="1"/>
            <a:r>
              <a:rPr lang="ko-KR" altLang="en-US" sz="1400" b="1" dirty="0"/>
              <a:t>데이터 의미화</a:t>
            </a:r>
            <a:r>
              <a:rPr lang="en-US" altLang="ko-KR" sz="1400" dirty="0"/>
              <a:t>: ‘</a:t>
            </a:r>
            <a:r>
              <a:rPr lang="ko-KR" altLang="en-US" sz="1400" dirty="0"/>
              <a:t>인</a:t>
            </a:r>
            <a:r>
              <a:rPr lang="en-US" altLang="ko-KR" sz="1400" dirty="0"/>
              <a:t>-</a:t>
            </a:r>
            <a:r>
              <a:rPr lang="ko-KR" altLang="en-US" sz="1400" dirty="0"/>
              <a:t>캐릭터’ 자료를 활용해 특정 캐릭터의 감정 범위를 학습</a:t>
            </a:r>
            <a:r>
              <a:rPr lang="en-US" altLang="ko-KR" sz="1400" dirty="0"/>
              <a:t>, </a:t>
            </a:r>
            <a:r>
              <a:rPr lang="ko-KR" altLang="en-US" sz="1400" dirty="0"/>
              <a:t>테스트 시 자연스러운 연기를 유도</a:t>
            </a:r>
            <a:endParaRPr lang="en-US" altLang="ko-KR" sz="1400" dirty="0"/>
          </a:p>
          <a:p>
            <a:r>
              <a:rPr lang="ko-KR" altLang="en-US" sz="1600" b="1" dirty="0" err="1"/>
              <a:t>삼방향</a:t>
            </a:r>
            <a:r>
              <a:rPr lang="ko-KR" altLang="en-US" sz="1600" b="1" dirty="0"/>
              <a:t> 손실 함수</a:t>
            </a:r>
            <a:endParaRPr lang="en-US" altLang="ko-KR" sz="1600" b="1" dirty="0"/>
          </a:p>
          <a:p>
            <a:pPr lvl="1"/>
            <a:r>
              <a:rPr lang="ko-KR" altLang="en-US" sz="1400" dirty="0"/>
              <a:t>위치 항 </a:t>
            </a:r>
            <a:r>
              <a:rPr lang="en-US" altLang="ko-KR" sz="1400" dirty="0"/>
              <a:t>: </a:t>
            </a:r>
            <a:r>
              <a:rPr lang="ko-KR" altLang="en-US" sz="1400" dirty="0"/>
              <a:t>정점의 절대 위치를 정확히 매칭</a:t>
            </a:r>
            <a:endParaRPr lang="en-US" altLang="ko-KR" sz="1400" dirty="0"/>
          </a:p>
          <a:p>
            <a:pPr lvl="1"/>
            <a:r>
              <a:rPr lang="ko-KR" altLang="en-US" sz="1400" dirty="0"/>
              <a:t>모션 항 </a:t>
            </a:r>
            <a:r>
              <a:rPr lang="en-US" altLang="ko-KR" sz="1400" dirty="0"/>
              <a:t>: </a:t>
            </a:r>
            <a:r>
              <a:rPr lang="ko-KR" altLang="en-US" sz="1400" dirty="0"/>
              <a:t>프레임 간 차분으로 타이밍</a:t>
            </a:r>
            <a:r>
              <a:rPr lang="en-US" altLang="ko-KR" sz="1400" dirty="0"/>
              <a:t>·</a:t>
            </a:r>
            <a:r>
              <a:rPr lang="ko-KR" altLang="en-US" sz="1400" dirty="0"/>
              <a:t>움직임 제어</a:t>
            </a:r>
            <a:endParaRPr lang="en-US" altLang="ko-KR" sz="1400" dirty="0"/>
          </a:p>
          <a:p>
            <a:pPr lvl="1"/>
            <a:r>
              <a:rPr lang="ko-KR" altLang="en-US" sz="1400" dirty="0"/>
              <a:t>정규화 항 </a:t>
            </a:r>
            <a:r>
              <a:rPr lang="en-US" altLang="ko-KR" sz="1400" dirty="0"/>
              <a:t>R(x) : </a:t>
            </a:r>
            <a:r>
              <a:rPr lang="ko-KR" altLang="en-US" sz="1400" dirty="0"/>
              <a:t>감정 벡터 변화를 느리게 유도해 장면 단위 감정만 남김</a:t>
            </a:r>
            <a:endParaRPr lang="en-US" altLang="ko-KR" sz="1400" dirty="0"/>
          </a:p>
          <a:p>
            <a:pPr lvl="1"/>
            <a:endParaRPr lang="en-US" altLang="ko-KR" sz="1400" dirty="0"/>
          </a:p>
          <a:p>
            <a:endParaRPr lang="en-US" altLang="ko-KR" sz="1400" b="1" dirty="0"/>
          </a:p>
          <a:p>
            <a:pPr marL="457200" lvl="1" indent="0">
              <a:buNone/>
            </a:pPr>
            <a:endParaRPr lang="en-US" altLang="ko-KR" sz="1400" b="1" dirty="0"/>
          </a:p>
          <a:p>
            <a:pPr lvl="1"/>
            <a:endParaRPr lang="en-US" altLang="ko-KR" sz="1400" b="1" dirty="0"/>
          </a:p>
          <a:p>
            <a:pPr marL="457200" lvl="1" indent="0">
              <a:buNone/>
            </a:pPr>
            <a:endParaRPr lang="en-US" altLang="ko-KR" sz="1400" dirty="0"/>
          </a:p>
          <a:p>
            <a:endParaRPr lang="ko-KR" altLang="en-US" sz="1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D9A2492-3C1B-8B26-20E8-C36712FCB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1159" y="2371079"/>
            <a:ext cx="3295650" cy="1143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861536D-0F39-9F0F-2F11-060C6C6D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159" y="3514079"/>
            <a:ext cx="3309877" cy="7069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345132C-24C7-758C-2A05-1564BB861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501" y="4204526"/>
            <a:ext cx="2964180" cy="78183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92269C4-6F63-861B-B5A3-0E26BC02DB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6146" y="4983839"/>
            <a:ext cx="2834887" cy="90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92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4E6AA-1491-56BF-978F-E5905BCD8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954" y="706968"/>
            <a:ext cx="8761413" cy="706964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AB7-90B1-D9BD-CA8A-516C24E49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1492371"/>
            <a:ext cx="8825659" cy="4527430"/>
          </a:xfrm>
        </p:spPr>
        <p:txBody>
          <a:bodyPr>
            <a:normAutofit fontScale="92500" lnSpcReduction="20000"/>
          </a:bodyPr>
          <a:lstStyle/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팀프로젝트 개요 및 주제 선정 배경</a:t>
            </a:r>
            <a:endParaRPr lang="en-US" altLang="ko-KR" dirty="0"/>
          </a:p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 구성 및 연구 방식</a:t>
            </a:r>
            <a:endParaRPr lang="en-US" altLang="ko-KR" dirty="0"/>
          </a:p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학습 내용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공동 학습 내용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이수찬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강민성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강성찬</a:t>
            </a:r>
            <a:endParaRPr lang="en-US" altLang="ko-KR" dirty="0"/>
          </a:p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팀원별 학습시간</a:t>
            </a:r>
            <a:endParaRPr lang="en-US" altLang="ko-KR" dirty="0"/>
          </a:p>
          <a:p>
            <a:pPr marL="400050" indent="-400050">
              <a:buFont typeface="+mj-lt"/>
              <a:buAutoNum type="romanUcPeriod"/>
            </a:pPr>
            <a:r>
              <a:rPr lang="ko-KR" altLang="en-US" dirty="0">
                <a:latin typeface="맑은 고딕" panose="020B0503020000020004" pitchFamily="50" charset="-127"/>
              </a:rPr>
              <a:t>최종 결과물</a:t>
            </a:r>
            <a:r>
              <a:rPr lang="ko-KR" altLang="en-US" dirty="0"/>
              <a:t> 및 성과</a:t>
            </a:r>
            <a:endParaRPr lang="en-US" altLang="ko-KR" dirty="0"/>
          </a:p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향후 계획 및 기대 효과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73990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9B5C6-AD3D-9D52-DA16-887ACD0E7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2F04B-F329-9799-0121-97312006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Stable Diffusion &amp; ControlNet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81963-3550-2A27-C3B6-CCA10BE94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808" y="1975450"/>
            <a:ext cx="7052474" cy="4046528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altLang="ko-KR" sz="1600" b="1" dirty="0"/>
              <a:t>Stable Diffusion</a:t>
            </a:r>
          </a:p>
          <a:p>
            <a:pPr lvl="1">
              <a:lnSpc>
                <a:spcPct val="120000"/>
              </a:lnSpc>
            </a:pPr>
            <a:r>
              <a:rPr lang="en-US" altLang="ko-KR" sz="1400" dirty="0"/>
              <a:t>2022</a:t>
            </a:r>
            <a:r>
              <a:rPr lang="ko-KR" altLang="en-US" sz="1400" dirty="0"/>
              <a:t>년 공개된 </a:t>
            </a:r>
            <a:r>
              <a:rPr lang="en-US" altLang="ko-KR" sz="1400" b="1" dirty="0"/>
              <a:t>Latent Diffusion Model</a:t>
            </a:r>
            <a:r>
              <a:rPr lang="ko-KR" altLang="en-US" sz="1400" dirty="0"/>
              <a:t> 계열 텍스트</a:t>
            </a:r>
            <a:r>
              <a:rPr lang="en-US" altLang="ko-KR" sz="1400" dirty="0"/>
              <a:t>-</a:t>
            </a:r>
            <a:r>
              <a:rPr lang="ko-KR" altLang="en-US" sz="1400" dirty="0"/>
              <a:t>투</a:t>
            </a:r>
            <a:r>
              <a:rPr lang="en-US" altLang="ko-KR" sz="1400" dirty="0"/>
              <a:t>-</a:t>
            </a:r>
            <a:r>
              <a:rPr lang="ko-KR" altLang="en-US" sz="1400" dirty="0"/>
              <a:t>이미지 </a:t>
            </a:r>
            <a:r>
              <a:rPr lang="ko-KR" altLang="en-US" sz="1400" dirty="0" err="1"/>
              <a:t>생성기</a:t>
            </a:r>
            <a:endParaRPr lang="en-US" altLang="ko-KR" sz="1400" dirty="0"/>
          </a:p>
          <a:p>
            <a:pPr lvl="1">
              <a:lnSpc>
                <a:spcPct val="120000"/>
              </a:lnSpc>
            </a:pPr>
            <a:r>
              <a:rPr lang="en-US" altLang="ko-KR" sz="1400" dirty="0"/>
              <a:t>512×512 </a:t>
            </a:r>
            <a:r>
              <a:rPr lang="ko-KR" altLang="en-US" sz="1400" dirty="0"/>
              <a:t>픽셀을 잠재 공간 </a:t>
            </a:r>
            <a:r>
              <a:rPr lang="en-US" altLang="ko-KR" sz="1400" dirty="0"/>
              <a:t>32×32×4</a:t>
            </a:r>
            <a:r>
              <a:rPr lang="ko-KR" altLang="en-US" sz="1400" dirty="0"/>
              <a:t>로 압축해 노이즈 제거를 학습 → </a:t>
            </a:r>
            <a:r>
              <a:rPr lang="ko-KR" altLang="en-US" sz="1400" b="1" dirty="0"/>
              <a:t>고품질</a:t>
            </a:r>
            <a:r>
              <a:rPr lang="en-US" altLang="ko-KR" sz="1400" b="1" dirty="0"/>
              <a:t>·</a:t>
            </a:r>
            <a:r>
              <a:rPr lang="ko-KR" altLang="en-US" sz="1400" b="1" dirty="0"/>
              <a:t>저비용</a:t>
            </a:r>
            <a:r>
              <a:rPr lang="ko-KR" altLang="en-US" sz="1400" dirty="0"/>
              <a:t> 균형 달성</a:t>
            </a:r>
            <a:endParaRPr lang="en-US" altLang="ko-KR" sz="1400" dirty="0"/>
          </a:p>
          <a:p>
            <a:r>
              <a:rPr lang="en-US" altLang="ko-KR" sz="1600" b="1" dirty="0"/>
              <a:t>ControlNet</a:t>
            </a:r>
          </a:p>
          <a:p>
            <a:pPr lvl="1"/>
            <a:r>
              <a:rPr lang="en-US" altLang="ko-KR" sz="1400" dirty="0"/>
              <a:t>Stable Diffusion</a:t>
            </a:r>
            <a:r>
              <a:rPr lang="ko-KR" altLang="en-US" sz="1400" dirty="0"/>
              <a:t>만으론 자세</a:t>
            </a:r>
            <a:r>
              <a:rPr lang="en-US" altLang="ko-KR" sz="1400" dirty="0"/>
              <a:t>·</a:t>
            </a:r>
            <a:r>
              <a:rPr lang="ko-KR" altLang="en-US" sz="1400" dirty="0"/>
              <a:t>레이아웃 고정 실패 → 프롬프트 반복 수정 필요</a:t>
            </a:r>
            <a:endParaRPr lang="en-US" altLang="ko-KR" sz="1400" dirty="0"/>
          </a:p>
          <a:p>
            <a:pPr lvl="1"/>
            <a:r>
              <a:rPr lang="ko-KR" altLang="en-US" sz="1400" dirty="0"/>
              <a:t>“조건 이미지</a:t>
            </a:r>
            <a:r>
              <a:rPr lang="en-US" altLang="ko-KR" sz="1400" dirty="0"/>
              <a:t>(c)”</a:t>
            </a:r>
            <a:r>
              <a:rPr lang="ko-KR" altLang="en-US" sz="1400" dirty="0"/>
              <a:t>를 그대로 지키면서</a:t>
            </a:r>
            <a:r>
              <a:rPr lang="en-US" altLang="ko-KR" sz="1400" dirty="0"/>
              <a:t> (</a:t>
            </a:r>
            <a:r>
              <a:rPr lang="ko-KR" altLang="en-US" sz="1400" dirty="0"/>
              <a:t>공간제약</a:t>
            </a:r>
            <a:r>
              <a:rPr lang="en-US" altLang="ko-KR" sz="1400" dirty="0"/>
              <a:t>)</a:t>
            </a:r>
            <a:r>
              <a:rPr lang="ko-KR" altLang="en-US" sz="1400" dirty="0"/>
              <a:t> 텍스트 스타일까지 합성하는 </a:t>
            </a:r>
            <a:r>
              <a:rPr lang="ko-KR" altLang="en-US" sz="1400" b="1" dirty="0"/>
              <a:t>보조 네트워크</a:t>
            </a:r>
            <a:endParaRPr lang="en-US" altLang="ko-KR" sz="1400" b="1" dirty="0"/>
          </a:p>
          <a:p>
            <a:pPr lvl="1"/>
            <a:r>
              <a:rPr lang="en-US" altLang="ko-KR" sz="1400" i="1" dirty="0"/>
              <a:t>Locked </a:t>
            </a:r>
            <a:r>
              <a:rPr lang="en-US" altLang="ko-KR" sz="1400" i="1" dirty="0" err="1"/>
              <a:t>UNet</a:t>
            </a:r>
            <a:r>
              <a:rPr lang="en-US" altLang="ko-KR" sz="1400" dirty="0"/>
              <a:t> (</a:t>
            </a:r>
            <a:r>
              <a:rPr lang="ko-KR" altLang="en-US" sz="1400" dirty="0"/>
              <a:t>동결</a:t>
            </a:r>
            <a:r>
              <a:rPr lang="en-US" altLang="ko-KR" sz="1400" dirty="0"/>
              <a:t>) + </a:t>
            </a:r>
            <a:r>
              <a:rPr lang="en-US" altLang="ko-KR" sz="1400" i="1" dirty="0"/>
              <a:t>Trainable </a:t>
            </a:r>
            <a:r>
              <a:rPr lang="en-US" altLang="ko-KR" sz="1400" i="1" dirty="0" err="1"/>
              <a:t>UNet</a:t>
            </a:r>
            <a:r>
              <a:rPr lang="en-US" altLang="ko-KR" sz="1400" i="1" dirty="0"/>
              <a:t> Copy</a:t>
            </a:r>
          </a:p>
          <a:p>
            <a:pPr lvl="1"/>
            <a:r>
              <a:rPr lang="ko-KR" altLang="en-US" sz="1400" dirty="0"/>
              <a:t>두 </a:t>
            </a:r>
            <a:r>
              <a:rPr lang="en-US" altLang="ko-KR" sz="1400" dirty="0" err="1"/>
              <a:t>UNet</a:t>
            </a:r>
            <a:r>
              <a:rPr lang="en-US" altLang="ko-KR" sz="1400" dirty="0"/>
              <a:t> </a:t>
            </a:r>
            <a:r>
              <a:rPr lang="ko-KR" altLang="en-US" sz="1400" dirty="0"/>
              <a:t>사이를 </a:t>
            </a:r>
            <a:r>
              <a:rPr lang="en-US" altLang="ko-KR" sz="1400" b="1" dirty="0"/>
              <a:t>Zero-Conv(</a:t>
            </a:r>
            <a:r>
              <a:rPr lang="ko-KR" altLang="en-US" sz="1400" b="1" dirty="0"/>
              <a:t>가중치 </a:t>
            </a:r>
            <a:r>
              <a:rPr lang="en-US" altLang="ko-KR" sz="1400" b="1" dirty="0"/>
              <a:t>0)</a:t>
            </a:r>
            <a:r>
              <a:rPr lang="ko-KR" altLang="en-US" sz="1400" dirty="0"/>
              <a:t> 로 연결 → 원본 품질 보존 </a:t>
            </a:r>
            <a:r>
              <a:rPr lang="en-US" altLang="ko-KR" sz="1400" dirty="0"/>
              <a:t>+ </a:t>
            </a:r>
            <a:r>
              <a:rPr lang="ko-KR" altLang="en-US" sz="1400" dirty="0"/>
              <a:t>안전한 미세조정</a:t>
            </a:r>
            <a:endParaRPr lang="en-US" altLang="ko-KR" sz="1400" dirty="0"/>
          </a:p>
          <a:p>
            <a:endParaRPr lang="en-US" altLang="ko-KR" sz="1400" b="1" dirty="0"/>
          </a:p>
          <a:p>
            <a:pPr marL="457200" lvl="1" indent="0">
              <a:buNone/>
            </a:pPr>
            <a:endParaRPr lang="en-US" altLang="ko-KR" sz="1400" b="1" dirty="0"/>
          </a:p>
          <a:p>
            <a:pPr lvl="1"/>
            <a:endParaRPr lang="en-US" altLang="ko-KR" sz="1400" b="1" dirty="0"/>
          </a:p>
          <a:p>
            <a:pPr marL="457200" lvl="1" indent="0">
              <a:buNone/>
            </a:pPr>
            <a:endParaRPr lang="en-US" altLang="ko-KR" sz="1400" dirty="0"/>
          </a:p>
          <a:p>
            <a:endParaRPr lang="ko-KR" altLang="en-US" sz="1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F600BAB-157E-0045-E7BB-A90DB5E1C4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49" r="37417"/>
          <a:stretch>
            <a:fillRect/>
          </a:stretch>
        </p:blipFill>
        <p:spPr>
          <a:xfrm>
            <a:off x="7865621" y="2525351"/>
            <a:ext cx="3855035" cy="315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49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F1DB-4EFA-5F7E-A22C-25661301D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F4419-EC05-C9E4-3AD5-D7FCE560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팀원별 학습시간</a:t>
            </a:r>
            <a:endParaRPr lang="en-US" altLang="ko-KR" dirty="0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F499A435-1C72-DA4E-6F6E-CCB099FFE6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5145348"/>
              </p:ext>
            </p:extLst>
          </p:nvPr>
        </p:nvGraphicFramePr>
        <p:xfrm>
          <a:off x="457200" y="2414198"/>
          <a:ext cx="11310367" cy="333323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681487">
                  <a:extLst>
                    <a:ext uri="{9D8B030D-6E8A-4147-A177-3AD203B41FA5}">
                      <a16:colId xmlns:a16="http://schemas.microsoft.com/office/drawing/2014/main" val="4098427987"/>
                    </a:ext>
                  </a:extLst>
                </a:gridCol>
                <a:gridCol w="603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1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8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163">
                  <a:extLst>
                    <a:ext uri="{9D8B030D-6E8A-4147-A177-3AD203B41FA5}">
                      <a16:colId xmlns:a16="http://schemas.microsoft.com/office/drawing/2014/main" val="1700483513"/>
                    </a:ext>
                  </a:extLst>
                </a:gridCol>
                <a:gridCol w="1669070">
                  <a:extLst>
                    <a:ext uri="{9D8B030D-6E8A-4147-A177-3AD203B41FA5}">
                      <a16:colId xmlns:a16="http://schemas.microsoft.com/office/drawing/2014/main" val="2238236530"/>
                    </a:ext>
                  </a:extLst>
                </a:gridCol>
                <a:gridCol w="2401265">
                  <a:extLst>
                    <a:ext uri="{9D8B030D-6E8A-4147-A177-3AD203B41FA5}">
                      <a16:colId xmlns:a16="http://schemas.microsoft.com/office/drawing/2014/main" val="365157676"/>
                    </a:ext>
                  </a:extLst>
                </a:gridCol>
                <a:gridCol w="1791794">
                  <a:extLst>
                    <a:ext uri="{9D8B030D-6E8A-4147-A177-3AD203B41FA5}">
                      <a16:colId xmlns:a16="http://schemas.microsoft.com/office/drawing/2014/main" val="2445468148"/>
                    </a:ext>
                  </a:extLst>
                </a:gridCol>
                <a:gridCol w="1116441">
                  <a:extLst>
                    <a:ext uri="{9D8B030D-6E8A-4147-A177-3AD203B41FA5}">
                      <a16:colId xmlns:a16="http://schemas.microsoft.com/office/drawing/2014/main" val="1474801180"/>
                    </a:ext>
                  </a:extLst>
                </a:gridCol>
              </a:tblGrid>
              <a:tr h="792642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noProof="0" dirty="0">
                          <a:latin typeface="+mj-ea"/>
                          <a:ea typeface="+mj-ea"/>
                        </a:rPr>
                        <a:t>구성원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noProof="0" dirty="0">
                          <a:latin typeface="+mj-ea"/>
                          <a:ea typeface="+mj-ea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noProof="0" dirty="0">
                          <a:latin typeface="+mj-ea"/>
                          <a:ea typeface="+mj-ea"/>
                        </a:rPr>
                        <a:t>학과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noProof="0">
                          <a:latin typeface="+mj-ea"/>
                          <a:ea typeface="+mj-ea"/>
                        </a:rPr>
                        <a:t>학번</a:t>
                      </a:r>
                      <a:endParaRPr lang="ko-KR" altLang="en-US" sz="1200" noProof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noProof="0" dirty="0">
                          <a:latin typeface="+mj-ea"/>
                          <a:ea typeface="+mj-ea"/>
                        </a:rPr>
                        <a:t>총 학습 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4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과목명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교양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전공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4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분반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4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수강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indent="0" algn="ctr" fontAlgn="base" latinLnBrk="0">
                        <a:lnSpc>
                          <a:spcPct val="14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학점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4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총 학습주차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43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팀장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이수찬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인공지능학과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21012037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60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자기주도창의전공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Ⅰ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019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3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5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26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팀원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강민성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인공지능학과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21012002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60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자기주도창의전공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Ⅰ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019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3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5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25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팀원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강성찬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인공지능학과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21012047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60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자기주도창의전공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Ⅰ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019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3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buNone/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5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8953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결과물 및 성과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4805" y="1913385"/>
            <a:ext cx="10792631" cy="4382478"/>
          </a:xfrm>
        </p:spPr>
        <p:txBody>
          <a:bodyPr rtlCol="0"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ko-KR" altLang="en-US" sz="2000" b="1" dirty="0"/>
              <a:t>팀별 성과</a:t>
            </a:r>
            <a:endParaRPr lang="ko-KR" altLang="en-US" sz="2000" dirty="0"/>
          </a:p>
          <a:p>
            <a:pPr marL="457200" lvl="1" indent="0">
              <a:lnSpc>
                <a:spcPct val="170000"/>
              </a:lnSpc>
              <a:buNone/>
            </a:pPr>
            <a:r>
              <a:rPr lang="ko-KR" altLang="en-US" sz="1800" b="1" dirty="0"/>
              <a:t>이수찬 팀장</a:t>
            </a:r>
            <a:endParaRPr lang="en-US" altLang="ko-KR" sz="1800" b="1" dirty="0"/>
          </a:p>
          <a:p>
            <a:pPr lvl="1">
              <a:lnSpc>
                <a:spcPct val="170000"/>
              </a:lnSpc>
            </a:pPr>
            <a:r>
              <a:rPr lang="ko-KR" altLang="en-US" sz="1800" dirty="0"/>
              <a:t>최신 </a:t>
            </a:r>
            <a:r>
              <a:rPr lang="en-US" altLang="ko-KR" sz="1800" dirty="0"/>
              <a:t>AI </a:t>
            </a:r>
            <a:r>
              <a:rPr lang="ko-KR" altLang="en-US" sz="1800" dirty="0"/>
              <a:t>트렌드 및 핵심 논문 분석을 통해 멀티모달 모델의 전체적인 아키텍처 설계 방향 제시 및 특정 응용 분야에서의 모델 활용 방안 구체화</a:t>
            </a:r>
            <a:r>
              <a:rPr lang="en-US" altLang="ko-KR" sz="1800" dirty="0"/>
              <a:t>. Cosmos </a:t>
            </a:r>
            <a:r>
              <a:rPr lang="ko-KR" altLang="en-US" sz="1800" dirty="0"/>
              <a:t>논문 심화 스터디를 통해 모델의 핵심적인 기반 구조 및 학습 전략 수립에 기여</a:t>
            </a:r>
            <a:r>
              <a:rPr lang="en-US" altLang="ko-KR" sz="1800" dirty="0"/>
              <a:t>. </a:t>
            </a:r>
            <a:r>
              <a:rPr lang="ko-KR" altLang="en-US" sz="1800" dirty="0"/>
              <a:t>프로젝트의 기술적 로드맵 수립 및 팀원들의 개별 학습 내용을 통합하여 일관성 있는 최종 보고서 작성을 주도</a:t>
            </a:r>
            <a:r>
              <a:rPr lang="en-US" altLang="ko-KR" sz="1800" dirty="0"/>
              <a:t>.</a:t>
            </a:r>
          </a:p>
          <a:p>
            <a:pPr marL="457200" lvl="1" indent="0">
              <a:lnSpc>
                <a:spcPct val="170000"/>
              </a:lnSpc>
              <a:buNone/>
            </a:pPr>
            <a:r>
              <a:rPr lang="ko-KR" altLang="en-US" sz="1800" b="1" dirty="0"/>
              <a:t>강민성 팀원</a:t>
            </a:r>
            <a:endParaRPr lang="en-US" altLang="ko-KR" sz="1800" b="1" dirty="0"/>
          </a:p>
          <a:p>
            <a:pPr lvl="1">
              <a:lnSpc>
                <a:spcPct val="170000"/>
              </a:lnSpc>
            </a:pPr>
            <a:r>
              <a:rPr lang="ko-KR" altLang="en-US" sz="1800" dirty="0"/>
              <a:t>감성 및 감정 개념에 대한 명확한 이해를 바탕으로 모델이 인식해야 할 감정의 정의와 분류 체계 수립</a:t>
            </a:r>
            <a:r>
              <a:rPr lang="en-US" altLang="ko-KR" sz="1800" dirty="0"/>
              <a:t>. EMFACS, AU </a:t>
            </a:r>
            <a:r>
              <a:rPr lang="ko-KR" altLang="en-US" sz="1800" dirty="0"/>
              <a:t>시스템 및 </a:t>
            </a:r>
            <a:r>
              <a:rPr lang="en-US" altLang="ko-KR" sz="1800" dirty="0"/>
              <a:t>Sheila</a:t>
            </a:r>
            <a:r>
              <a:rPr lang="ko-KR" altLang="en-US" sz="1800" dirty="0"/>
              <a:t>에 대한 심화 학습을 통해 얼굴 표정 기반의 감정 특징 추출 모듈 설계에 필요한 이론적 근거와 구체적인 방법론 제시</a:t>
            </a:r>
            <a:r>
              <a:rPr lang="en-US" altLang="ko-KR" sz="1800" dirty="0"/>
              <a:t>.</a:t>
            </a:r>
          </a:p>
          <a:p>
            <a:pPr marL="457200" lvl="1" indent="0">
              <a:lnSpc>
                <a:spcPct val="170000"/>
              </a:lnSpc>
              <a:buNone/>
            </a:pPr>
            <a:r>
              <a:rPr lang="ko-KR" altLang="en-US" sz="1800" b="1" dirty="0"/>
              <a:t>강성찬 팀원</a:t>
            </a:r>
            <a:endParaRPr lang="en-US" altLang="ko-KR" sz="1800" b="1" dirty="0"/>
          </a:p>
          <a:p>
            <a:pPr lvl="1">
              <a:lnSpc>
                <a:spcPct val="170000"/>
              </a:lnSpc>
            </a:pPr>
            <a:r>
              <a:rPr lang="en-US" altLang="ko-KR" sz="1800" dirty="0"/>
              <a:t>NVIDIA Audio2face </a:t>
            </a:r>
            <a:r>
              <a:rPr lang="ko-KR" altLang="en-US" sz="1800" dirty="0"/>
              <a:t>및 </a:t>
            </a:r>
            <a:r>
              <a:rPr lang="en-US" altLang="ko-KR" sz="1800" dirty="0"/>
              <a:t>ControlNet </a:t>
            </a:r>
            <a:r>
              <a:rPr lang="ko-KR" altLang="en-US" sz="1800" dirty="0"/>
              <a:t>논문 학습을 통해 음성 및 영상 데이터의 전처리 및 특징 추출 파이프라인 설계에 대한 실질적인 아이디어 제공</a:t>
            </a:r>
            <a:r>
              <a:rPr lang="en-US" altLang="ko-KR" sz="1800" dirty="0"/>
              <a:t>. </a:t>
            </a:r>
            <a:r>
              <a:rPr lang="ko-KR" altLang="en-US" sz="1800" dirty="0"/>
              <a:t>감정 상태 잠재 학습 방법 탐구를 통해 멀티모달 데이터의 효과적인 융합 전략과 모델 학습 최적화 방안 제시</a:t>
            </a:r>
            <a:r>
              <a:rPr lang="en-US" altLang="ko-KR" sz="1800" dirty="0"/>
              <a:t>.</a:t>
            </a:r>
          </a:p>
          <a:p>
            <a:pPr rtl="0">
              <a:lnSpc>
                <a:spcPct val="170000"/>
              </a:lnSpc>
            </a:pP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  <p:sp>
        <p:nvSpPr>
          <p:cNvPr id="5" name="부제목 2"/>
          <p:cNvSpPr txBox="1">
            <a:spLocks/>
          </p:cNvSpPr>
          <p:nvPr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2024-2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</p:spTree>
    <p:extLst>
      <p:ext uri="{BB962C8B-B14F-4D97-AF65-F5344CB8AC3E}">
        <p14:creationId xmlns:p14="http://schemas.microsoft.com/office/powerpoint/2010/main" val="4185076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10F6F-C7B2-22E2-9324-2E89F3881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FF676-EB48-844F-2A5A-98217FF4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결과물 및 성과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5075A-EB47-5F7F-BF05-FAEF8D4E8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624" y="1509623"/>
            <a:ext cx="10941663" cy="4606505"/>
          </a:xfrm>
        </p:spPr>
        <p:txBody>
          <a:bodyPr rtlCol="0"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ko-KR" altLang="en-US" b="1" dirty="0"/>
              <a:t>최종 결과 및 성과</a:t>
            </a:r>
            <a:endParaRPr lang="en-US" altLang="ko-KR" b="1" dirty="0"/>
          </a:p>
          <a:p>
            <a:pPr>
              <a:lnSpc>
                <a:spcPct val="160000"/>
              </a:lnSpc>
            </a:pPr>
            <a:r>
              <a:rPr lang="ko-KR" altLang="en-US" dirty="0"/>
              <a:t>본 창의학기제에서는 음성과 영상을 통합적으로 분석하는 멀티모달 </a:t>
            </a:r>
            <a:r>
              <a:rPr lang="en-US" altLang="ko-KR" dirty="0"/>
              <a:t>Transformer </a:t>
            </a:r>
            <a:r>
              <a:rPr lang="ko-KR" altLang="en-US" dirty="0"/>
              <a:t>기반 감정 인식 모델의 개념을 설계하고 구현 가능성을 면밀히 검토하는 연구를 지도 교수의 지도안에 따라 개별적으로 수행 및 취합</a:t>
            </a:r>
            <a:endParaRPr lang="ko-KR" altLang="en-US" b="1" dirty="0"/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b="1" dirty="0"/>
              <a:t>개념 설계</a:t>
            </a:r>
            <a:endParaRPr lang="en-US" altLang="ko-KR" b="1" dirty="0"/>
          </a:p>
          <a:p>
            <a:pPr>
              <a:lnSpc>
                <a:spcPct val="160000"/>
              </a:lnSpc>
            </a:pPr>
            <a:r>
              <a:rPr lang="ko-KR" altLang="en-US" dirty="0"/>
              <a:t>음성과 영상을 결합하는 멀티모달 </a:t>
            </a:r>
            <a:r>
              <a:rPr lang="en-US" altLang="ko-KR" dirty="0"/>
              <a:t>Transformer </a:t>
            </a:r>
            <a:r>
              <a:rPr lang="ko-KR" altLang="en-US" dirty="0"/>
              <a:t>기반 감정 인식 모델의 전체적인 아키텍처와 기술 로드맵을 수립</a:t>
            </a:r>
            <a:endParaRPr lang="en-US" altLang="ko-KR" dirty="0"/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b="1" dirty="0"/>
              <a:t>이론적 토대 마련</a:t>
            </a:r>
            <a:endParaRPr lang="en-US" altLang="ko-KR" b="1" dirty="0"/>
          </a:p>
          <a:p>
            <a:pPr>
              <a:lnSpc>
                <a:spcPct val="160000"/>
              </a:lnSpc>
            </a:pPr>
            <a:r>
              <a:rPr lang="ko-KR" altLang="en-US" dirty="0"/>
              <a:t>모델 개발에 필요한 핵심 논문 분석</a:t>
            </a:r>
            <a:r>
              <a:rPr lang="en-US" altLang="ko-KR" dirty="0"/>
              <a:t>, </a:t>
            </a:r>
            <a:r>
              <a:rPr lang="ko-KR" altLang="en-US" dirty="0"/>
              <a:t>감정 분류 체계</a:t>
            </a:r>
            <a:r>
              <a:rPr lang="en-US" altLang="ko-KR" dirty="0"/>
              <a:t>, </a:t>
            </a:r>
            <a:r>
              <a:rPr lang="ko-KR" altLang="en-US" dirty="0"/>
              <a:t>데이터 전처리 및 융합 전략에 대한 이론적 기반을 성공적으로 구축</a:t>
            </a:r>
            <a:endParaRPr lang="en-US" altLang="ko-KR" dirty="0"/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b="1" dirty="0"/>
              <a:t>다음 창의학기제 연계 계획</a:t>
            </a:r>
          </a:p>
          <a:p>
            <a:pPr>
              <a:lnSpc>
                <a:spcPct val="160000"/>
              </a:lnSpc>
            </a:pPr>
            <a:r>
              <a:rPr lang="en-US" altLang="ko-KR" b="1" dirty="0"/>
              <a:t>1</a:t>
            </a:r>
            <a:r>
              <a:rPr lang="ko-KR" altLang="en-US" b="1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본 창의학기제에서 수립한 개념 설계를 기반으로</a:t>
            </a:r>
            <a:r>
              <a:rPr lang="en-US" altLang="ko-KR" dirty="0"/>
              <a:t>, </a:t>
            </a:r>
            <a:r>
              <a:rPr lang="ko-KR" altLang="en-US" dirty="0"/>
              <a:t>실제 모델 구현 및 코딩을 진행할 계획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b="1" dirty="0"/>
              <a:t>2</a:t>
            </a:r>
            <a:r>
              <a:rPr lang="ko-KR" altLang="en-US" b="1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공개된 멀티모달 데이터셋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MMI, Aff-Wild2)</a:t>
            </a:r>
            <a:r>
              <a:rPr lang="ko-KR" altLang="en-US" dirty="0"/>
              <a:t>을 활용하여 모델을 학습시키고</a:t>
            </a:r>
            <a:r>
              <a:rPr lang="en-US" altLang="ko-KR" dirty="0"/>
              <a:t>, </a:t>
            </a:r>
            <a:r>
              <a:rPr lang="ko-KR" altLang="en-US" dirty="0"/>
              <a:t>성능 평가 지표를 통해 모델의 유효성을 검증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en-US" altLang="ko-KR" b="1" dirty="0"/>
              <a:t>3</a:t>
            </a:r>
            <a:r>
              <a:rPr lang="ko-KR" altLang="en-US" b="1" dirty="0"/>
              <a:t>단계</a:t>
            </a:r>
            <a:r>
              <a:rPr lang="en-US" altLang="ko-KR" dirty="0"/>
              <a:t>: </a:t>
            </a:r>
            <a:r>
              <a:rPr lang="ko-KR" altLang="en-US" dirty="0"/>
              <a:t>나아가 특정 응용 분야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운전자 감정 인지</a:t>
            </a:r>
            <a:r>
              <a:rPr lang="en-US" altLang="ko-KR" dirty="0"/>
              <a:t>)</a:t>
            </a:r>
            <a:r>
              <a:rPr lang="ko-KR" altLang="en-US" dirty="0"/>
              <a:t>에 특화된 파인튜닝</a:t>
            </a:r>
            <a:r>
              <a:rPr lang="en-US" altLang="ko-KR" dirty="0"/>
              <a:t>(Fine-tuning)</a:t>
            </a:r>
            <a:r>
              <a:rPr lang="ko-KR" altLang="en-US" dirty="0"/>
              <a:t>을 진행하여 모델의 실용성을 높이는 연구를 수행하고자 함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B11385-F1D0-8D66-21B3-AE856BB0B4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0E0E427D-723B-3580-E1C0-881BD3E6E3A1}"/>
              </a:ext>
            </a:extLst>
          </p:cNvPr>
          <p:cNvSpPr txBox="1">
            <a:spLocks/>
          </p:cNvSpPr>
          <p:nvPr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2024-2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</p:spTree>
    <p:extLst>
      <p:ext uri="{BB962C8B-B14F-4D97-AF65-F5344CB8AC3E}">
        <p14:creationId xmlns:p14="http://schemas.microsoft.com/office/powerpoint/2010/main" val="2474641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03A00-B747-E9A3-8C0F-7999A832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CA03C-58C9-DED5-743C-CAB245635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향후 계획 및 기대 효과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4A2C-05B1-6A3E-919A-7FD5CA856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1725283"/>
            <a:ext cx="9999001" cy="445314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ko-KR" altLang="en-US" b="1" dirty="0"/>
              <a:t>이후 실제 구현 시도 계획</a:t>
            </a:r>
            <a:endParaRPr lang="ko-KR" altLang="en-US" dirty="0"/>
          </a:p>
          <a:p>
            <a:pPr lvl="1">
              <a:lnSpc>
                <a:spcPct val="170000"/>
              </a:lnSpc>
            </a:pPr>
            <a:r>
              <a:rPr lang="en-US" altLang="ko-KR" dirty="0"/>
              <a:t>'</a:t>
            </a:r>
            <a:r>
              <a:rPr lang="ko-KR" altLang="en-US" dirty="0"/>
              <a:t>음성과 영상을 결합한 멀티모달 </a:t>
            </a:r>
            <a:r>
              <a:rPr lang="en-US" altLang="ko-KR" dirty="0"/>
              <a:t>Transformer </a:t>
            </a:r>
            <a:r>
              <a:rPr lang="ko-KR" altLang="en-US" dirty="0"/>
              <a:t>기반 감정 인식 모델</a:t>
            </a:r>
            <a:r>
              <a:rPr lang="en-US" altLang="ko-KR" dirty="0"/>
              <a:t>'</a:t>
            </a:r>
            <a:r>
              <a:rPr lang="ko-KR" altLang="en-US" dirty="0"/>
              <a:t>의 실제 구현 및 개발</a:t>
            </a:r>
          </a:p>
          <a:p>
            <a:pPr lvl="1">
              <a:lnSpc>
                <a:spcPct val="170000"/>
              </a:lnSpc>
            </a:pPr>
            <a:r>
              <a:rPr lang="ko-KR" altLang="en-US" dirty="0"/>
              <a:t>개념 설계 및 구현 가능성 검토 보고서를 바탕으로 구체적인 모델링 및 학습 진행</a:t>
            </a:r>
          </a:p>
          <a:p>
            <a:pPr>
              <a:lnSpc>
                <a:spcPct val="170000"/>
              </a:lnSpc>
            </a:pPr>
            <a:r>
              <a:rPr lang="ko-KR" altLang="en-US" b="1" dirty="0"/>
              <a:t>사회적 활용 가능성</a:t>
            </a:r>
            <a:endParaRPr lang="ko-KR" altLang="en-US" dirty="0"/>
          </a:p>
          <a:p>
            <a:pPr lvl="1">
              <a:lnSpc>
                <a:spcPct val="170000"/>
              </a:lnSpc>
            </a:pPr>
            <a:r>
              <a:rPr lang="ko-KR" altLang="en-US" dirty="0"/>
              <a:t>운전자 감정 인지</a:t>
            </a:r>
            <a:r>
              <a:rPr lang="en-US" altLang="ko-KR" dirty="0"/>
              <a:t>, </a:t>
            </a:r>
            <a:r>
              <a:rPr lang="ko-KR" altLang="en-US" dirty="0"/>
              <a:t>고객 서비스 감정 분석</a:t>
            </a:r>
            <a:r>
              <a:rPr lang="en-US" altLang="ko-KR" dirty="0"/>
              <a:t>, </a:t>
            </a:r>
            <a:r>
              <a:rPr lang="ko-KR" altLang="en-US" dirty="0"/>
              <a:t>교육 분야 학습자 감정 파악 등 다양한 실제 환경 적용</a:t>
            </a:r>
          </a:p>
          <a:p>
            <a:pPr lvl="1">
              <a:lnSpc>
                <a:spcPct val="170000"/>
              </a:lnSpc>
            </a:pPr>
            <a:r>
              <a:rPr lang="ko-KR" altLang="en-US" dirty="0"/>
              <a:t>인간</a:t>
            </a:r>
            <a:r>
              <a:rPr lang="en-US" altLang="ko-KR" dirty="0"/>
              <a:t>-</a:t>
            </a:r>
            <a:r>
              <a:rPr lang="ko-KR" altLang="en-US" dirty="0"/>
              <a:t>컴퓨터 상호작용</a:t>
            </a:r>
            <a:r>
              <a:rPr lang="en-US" altLang="ko-KR" dirty="0"/>
              <a:t>(HCI) </a:t>
            </a:r>
            <a:r>
              <a:rPr lang="ko-KR" altLang="en-US" dirty="0"/>
              <a:t>분야 사용자 경험 혁신적 개선</a:t>
            </a:r>
          </a:p>
          <a:p>
            <a:pPr lvl="1">
              <a:lnSpc>
                <a:spcPct val="170000"/>
              </a:lnSpc>
            </a:pPr>
            <a:r>
              <a:rPr lang="ko-KR" altLang="en-US" dirty="0"/>
              <a:t>정신 건강 관리</a:t>
            </a:r>
            <a:r>
              <a:rPr lang="en-US" altLang="ko-KR" dirty="0"/>
              <a:t>, </a:t>
            </a:r>
            <a:r>
              <a:rPr lang="ko-KR" altLang="en-US" dirty="0"/>
              <a:t>교육</a:t>
            </a:r>
            <a:r>
              <a:rPr lang="en-US" altLang="ko-KR" dirty="0"/>
              <a:t>, </a:t>
            </a:r>
            <a:r>
              <a:rPr lang="ko-KR" altLang="en-US" dirty="0"/>
              <a:t>안전 시스템 등 사회적 문제 해결 및 삶의 질 향상</a:t>
            </a:r>
          </a:p>
          <a:p>
            <a:pPr>
              <a:lnSpc>
                <a:spcPct val="170000"/>
              </a:lnSpc>
            </a:pPr>
            <a:r>
              <a:rPr lang="ko-KR" altLang="en-US" b="1" dirty="0"/>
              <a:t>발전 방향</a:t>
            </a:r>
            <a:endParaRPr lang="ko-KR" altLang="en-US" dirty="0"/>
          </a:p>
          <a:p>
            <a:pPr lvl="1">
              <a:lnSpc>
                <a:spcPct val="170000"/>
              </a:lnSpc>
            </a:pPr>
            <a:r>
              <a:rPr lang="ko-KR" altLang="en-US" dirty="0"/>
              <a:t>고도화된 감정 인식 모델 개발 기반 마련 </a:t>
            </a:r>
            <a:r>
              <a:rPr lang="en-US" altLang="ko-KR" dirty="0"/>
              <a:t>(</a:t>
            </a:r>
            <a:r>
              <a:rPr lang="ko-KR" altLang="en-US" dirty="0"/>
              <a:t>기존 단일 모달리티 한계 극복</a:t>
            </a:r>
            <a:r>
              <a:rPr lang="en-US" altLang="ko-KR" dirty="0"/>
              <a:t>)</a:t>
            </a:r>
          </a:p>
          <a:p>
            <a:pPr lvl="1">
              <a:lnSpc>
                <a:spcPct val="170000"/>
              </a:lnSpc>
            </a:pPr>
            <a:r>
              <a:rPr lang="ko-KR" altLang="en-US" dirty="0"/>
              <a:t>학제 간 융합 연구 촉진 </a:t>
            </a:r>
            <a:r>
              <a:rPr lang="en-US" altLang="ko-KR" dirty="0"/>
              <a:t>(</a:t>
            </a:r>
            <a:r>
              <a:rPr lang="ko-KR" altLang="en-US" dirty="0"/>
              <a:t>음성 처리</a:t>
            </a:r>
            <a:r>
              <a:rPr lang="en-US" altLang="ko-KR" dirty="0"/>
              <a:t>, </a:t>
            </a:r>
            <a:r>
              <a:rPr lang="ko-KR" altLang="en-US" dirty="0"/>
              <a:t>컴퓨터 비전</a:t>
            </a:r>
            <a:r>
              <a:rPr lang="en-US" altLang="ko-KR" dirty="0"/>
              <a:t>, </a:t>
            </a:r>
            <a:r>
              <a:rPr lang="ko-KR" altLang="en-US" dirty="0"/>
              <a:t>자연어 처리</a:t>
            </a:r>
            <a:r>
              <a:rPr lang="en-US" altLang="ko-KR" dirty="0"/>
              <a:t>, </a:t>
            </a:r>
            <a:r>
              <a:rPr lang="ko-KR" altLang="en-US" dirty="0"/>
              <a:t>심리학 등</a:t>
            </a:r>
            <a:r>
              <a:rPr lang="en-US" altLang="ko-KR" dirty="0"/>
              <a:t>)</a:t>
            </a:r>
          </a:p>
          <a:p>
            <a:pPr lvl="1">
              <a:lnSpc>
                <a:spcPct val="170000"/>
              </a:lnSpc>
            </a:pPr>
            <a:r>
              <a:rPr lang="ko-KR" altLang="en-US" dirty="0"/>
              <a:t>기술 경쟁력 확보 및 미래 </a:t>
            </a:r>
            <a:r>
              <a:rPr lang="en-US" altLang="ko-KR" dirty="0"/>
              <a:t>AI </a:t>
            </a:r>
            <a:r>
              <a:rPr lang="ko-KR" altLang="en-US" dirty="0"/>
              <a:t>분야 선도 전문 인재 양성</a:t>
            </a:r>
          </a:p>
          <a:p>
            <a:pPr>
              <a:lnSpc>
                <a:spcPct val="17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1794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3699" y="565971"/>
            <a:ext cx="9241201" cy="706964"/>
          </a:xfrm>
        </p:spPr>
        <p:txBody>
          <a:bodyPr/>
          <a:lstStyle/>
          <a:p>
            <a:pPr rtl="0">
              <a:defRPr/>
            </a:pPr>
            <a:r>
              <a:rPr lang="en-US" altLang="ko-KR" sz="2600" dirty="0">
                <a:solidFill>
                  <a:schemeClr val="bg1"/>
                </a:solidFill>
                <a:latin typeface="맑은 고딕"/>
                <a:ea typeface="맑은 고딕"/>
              </a:rPr>
              <a:t>2025-</a:t>
            </a:r>
            <a:r>
              <a:rPr lang="ko-KR" altLang="en-US" sz="2600" dirty="0">
                <a:solidFill>
                  <a:schemeClr val="bg1"/>
                </a:solidFill>
                <a:latin typeface="맑은 고딕"/>
                <a:ea typeface="맑은 고딕"/>
              </a:rPr>
              <a:t>하계 세종창의학기제</a:t>
            </a:r>
            <a:r>
              <a:rPr lang="en-US" altLang="ko-KR" sz="2600" dirty="0">
                <a:solidFill>
                  <a:schemeClr val="bg1"/>
                </a:solidFill>
                <a:latin typeface="맑은 고딕"/>
                <a:ea typeface="맑은 고딕"/>
              </a:rPr>
              <a:t>(</a:t>
            </a:r>
            <a:r>
              <a:rPr lang="ko-KR" altLang="en-US" sz="2600" dirty="0">
                <a:solidFill>
                  <a:schemeClr val="bg1"/>
                </a:solidFill>
                <a:latin typeface="맑은 고딕"/>
                <a:ea typeface="맑은 고딕"/>
              </a:rPr>
              <a:t>집중이수제</a:t>
            </a:r>
            <a:r>
              <a:rPr lang="en-US" altLang="ko-KR" sz="2600" dirty="0">
                <a:solidFill>
                  <a:schemeClr val="bg1"/>
                </a:solidFill>
                <a:latin typeface="맑은 고딕"/>
                <a:ea typeface="맑은 고딕"/>
              </a:rPr>
              <a:t>)</a:t>
            </a:r>
            <a:r>
              <a:rPr lang="ko-KR" altLang="en-US" sz="2600" dirty="0">
                <a:solidFill>
                  <a:schemeClr val="bg1"/>
                </a:solidFill>
                <a:latin typeface="맑은 고딕"/>
                <a:ea typeface="맑은 고딕"/>
              </a:rPr>
              <a:t> 최종성과보고</a:t>
            </a:r>
            <a:br>
              <a:rPr lang="ko-KR" altLang="en-US" sz="3200" dirty="0">
                <a:solidFill>
                  <a:schemeClr val="bg1"/>
                </a:solidFill>
                <a:latin typeface="맑은 고딕"/>
                <a:ea typeface="맑은 고딕"/>
              </a:rPr>
            </a:br>
            <a:r>
              <a:rPr lang="ko-KR" altLang="en-US" sz="3200" dirty="0">
                <a:solidFill>
                  <a:schemeClr val="bg1"/>
                </a:solidFill>
                <a:latin typeface="맑은 고딕"/>
                <a:ea typeface="맑은 고딕"/>
              </a:rPr>
              <a:t>창의과제</a:t>
            </a:r>
            <a:r>
              <a:rPr lang="en-US" altLang="ko-KR" sz="3200" dirty="0">
                <a:solidFill>
                  <a:schemeClr val="bg1"/>
                </a:solidFill>
                <a:latin typeface="맑은 고딕"/>
                <a:ea typeface="맑은 고딕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맑은 고딕"/>
                <a:ea typeface="맑은 고딕"/>
              </a:rPr>
              <a:t>음성과 영상을 결합한 멀티모달 </a:t>
            </a:r>
            <a:r>
              <a:rPr lang="en-US" altLang="ko-KR" sz="1600" dirty="0">
                <a:solidFill>
                  <a:schemeClr val="bg1"/>
                </a:solidFill>
                <a:latin typeface="맑은 고딕"/>
                <a:ea typeface="맑은 고딕"/>
              </a:rPr>
              <a:t>Transformer </a:t>
            </a:r>
            <a:r>
              <a:rPr lang="ko-KR" altLang="en-US" sz="1600" dirty="0">
                <a:solidFill>
                  <a:schemeClr val="bg1"/>
                </a:solidFill>
                <a:latin typeface="맑은 고딕"/>
                <a:ea typeface="맑은 고딕"/>
              </a:rPr>
              <a:t>기반 감정 인식 모델 개발</a:t>
            </a:r>
            <a:endParaRPr lang="ko-KR" altLang="en-US" sz="3200" dirty="0">
              <a:solidFill>
                <a:schemeClr val="bg1"/>
              </a:solidFill>
              <a:latin typeface="맑은 고딕"/>
              <a:ea typeface="맑은 고딕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78528" y="1751162"/>
            <a:ext cx="9601200" cy="33696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  <a:latin typeface="맑은 고딕"/>
                <a:ea typeface="맑은 고딕"/>
              </a:rPr>
              <a:t>과목명</a:t>
            </a:r>
            <a:r>
              <a:rPr lang="en-US" altLang="ko-KR" dirty="0">
                <a:solidFill>
                  <a:schemeClr val="tx1"/>
                </a:solidFill>
                <a:latin typeface="맑은 고딕"/>
                <a:ea typeface="맑은 고딕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맑은 고딕"/>
                <a:ea typeface="맑은 고딕"/>
              </a:rPr>
              <a:t>신청 학점</a:t>
            </a:r>
            <a:r>
              <a:rPr lang="en-US" altLang="ko-KR" dirty="0">
                <a:solidFill>
                  <a:schemeClr val="tx1"/>
                </a:solidFill>
                <a:latin typeface="맑은 고딕"/>
                <a:ea typeface="맑은 고딕"/>
              </a:rPr>
              <a:t>)</a:t>
            </a:r>
            <a:r>
              <a:rPr lang="ko-KR" altLang="en-US" dirty="0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맑은 고딕"/>
                <a:ea typeface="맑은 고딕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맑은 고딕"/>
                <a:ea typeface="맑은 고딕"/>
              </a:rPr>
              <a:t>자기주도창의전공 </a:t>
            </a:r>
            <a:r>
              <a:rPr lang="en-US" altLang="ko-KR" dirty="0">
                <a:solidFill>
                  <a:schemeClr val="tx1"/>
                </a:solidFill>
              </a:rPr>
              <a:t>Ⅰ (3</a:t>
            </a:r>
            <a:r>
              <a:rPr lang="ko-KR" altLang="en-US" dirty="0">
                <a:solidFill>
                  <a:schemeClr val="tx1"/>
                </a:solidFill>
              </a:rPr>
              <a:t>학점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rtl="0"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</a:rPr>
              <a:t>지도교수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소속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ko-KR" altLang="en-US" dirty="0">
                <a:solidFill>
                  <a:schemeClr val="tx1"/>
                </a:solidFill>
              </a:rPr>
              <a:t>문연국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교수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인공지능데이터사이언스학과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dirty="0">
                <a:solidFill>
                  <a:schemeClr val="tx1"/>
                </a:solidFill>
              </a:rPr>
              <a:t>참여학생 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ko-KR" altLang="en-US" dirty="0">
                <a:solidFill>
                  <a:schemeClr val="tx1"/>
                </a:solidFill>
              </a:rPr>
              <a:t>총</a:t>
            </a:r>
            <a:r>
              <a:rPr lang="en-US" altLang="ko-KR" dirty="0">
                <a:solidFill>
                  <a:schemeClr val="tx1"/>
                </a:solidFill>
              </a:rPr>
              <a:t> 3</a:t>
            </a:r>
            <a:r>
              <a:rPr lang="ko-KR" altLang="en-US" dirty="0">
                <a:solidFill>
                  <a:schemeClr val="tx1"/>
                </a:solidFill>
              </a:rPr>
              <a:t>명 </a:t>
            </a:r>
          </a:p>
          <a:p>
            <a:pPr marL="914400" lvl="2" indent="0">
              <a:lnSpc>
                <a:spcPct val="120000"/>
              </a:lnSpc>
              <a:buNone/>
              <a:defRPr/>
            </a:pPr>
            <a:r>
              <a:rPr lang="ko-KR" altLang="en-US" dirty="0">
                <a:solidFill>
                  <a:schemeClr val="tx1"/>
                </a:solidFill>
              </a:rPr>
              <a:t>이수찬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인공지능학과</a:t>
            </a:r>
            <a:r>
              <a:rPr lang="en-US" altLang="ko-KR" dirty="0">
                <a:solidFill>
                  <a:schemeClr val="tx1"/>
                </a:solidFill>
              </a:rPr>
              <a:t>, 21012037)  </a:t>
            </a:r>
          </a:p>
          <a:p>
            <a:pPr marL="914400" lvl="2" indent="0">
              <a:lnSpc>
                <a:spcPct val="120000"/>
              </a:lnSpc>
              <a:buNone/>
              <a:defRPr/>
            </a:pPr>
            <a:r>
              <a:rPr lang="ko-KR" altLang="en-US" dirty="0">
                <a:solidFill>
                  <a:schemeClr val="tx1"/>
                </a:solidFill>
              </a:rPr>
              <a:t>강민성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인공지능학과</a:t>
            </a:r>
            <a:r>
              <a:rPr lang="en-US" altLang="ko-KR" dirty="0">
                <a:solidFill>
                  <a:schemeClr val="tx1"/>
                </a:solidFill>
              </a:rPr>
              <a:t>, 21012002)</a:t>
            </a:r>
          </a:p>
          <a:p>
            <a:pPr marL="914400" lvl="2" indent="0">
              <a:lnSpc>
                <a:spcPct val="120000"/>
              </a:lnSpc>
              <a:buNone/>
              <a:defRPr/>
            </a:pPr>
            <a:r>
              <a:rPr lang="ko-KR" altLang="en-US" dirty="0">
                <a:solidFill>
                  <a:schemeClr val="tx1"/>
                </a:solidFill>
              </a:rPr>
              <a:t>강성찬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인공지능학과</a:t>
            </a:r>
            <a:r>
              <a:rPr lang="en-US" altLang="ko-KR" dirty="0">
                <a:solidFill>
                  <a:schemeClr val="tx1"/>
                </a:solidFill>
              </a:rPr>
              <a:t>, 21012047)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5910" y="6285986"/>
            <a:ext cx="437790" cy="437790"/>
          </a:xfrm>
          <a:prstGeom prst="rect">
            <a:avLst/>
          </a:prstGeom>
        </p:spPr>
      </p:pic>
      <p:sp>
        <p:nvSpPr>
          <p:cNvPr id="5" name="부제목 2"/>
          <p:cNvSpPr txBox="1"/>
          <p:nvPr/>
        </p:nvSpPr>
        <p:spPr>
          <a:xfrm>
            <a:off x="753699" y="6295863"/>
            <a:ext cx="11025435" cy="339172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세종대학교                                                                                                         </a:t>
            </a:r>
            <a:r>
              <a:rPr lang="en-US" altLang="ko-KR" sz="1800" b="1" dirty="0">
                <a:effectLst/>
              </a:rPr>
              <a:t>2024-2</a:t>
            </a:r>
            <a:r>
              <a:rPr lang="ko-KR" altLang="en-US" sz="1800" b="1" dirty="0">
                <a:effectLst/>
              </a:rPr>
              <a:t>학기 세종창의학기제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E6599-1160-EC59-50E3-BCD8633CE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71907-7241-3A86-3429-FA9363C80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및 주제 선정 배경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30C11-4A94-E186-308E-CCFCE112C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205" y="1587260"/>
            <a:ext cx="8448629" cy="4504539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dirty="0"/>
              <a:t>배경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OTT </a:t>
            </a:r>
            <a:r>
              <a:rPr lang="ko-KR" altLang="en-US" dirty="0"/>
              <a:t>및 유튜브 콘텐츠 확산 → 감정 표현의 정확성이 사용자 만족도에 큰 영향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영상 콘텐츠 내 감정 인식 기술의 중요성 증가</a:t>
            </a: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필요성 및 활용성</a:t>
            </a:r>
            <a:endParaRPr lang="en-US" altLang="ko-KR" dirty="0"/>
          </a:p>
          <a:p>
            <a:r>
              <a:rPr lang="ko-KR" altLang="en-US" dirty="0"/>
              <a:t>등장인물의 감정 분석 기술 → 더빙 품질 향상</a:t>
            </a:r>
            <a:r>
              <a:rPr lang="en-US" altLang="ko-KR" dirty="0"/>
              <a:t>, </a:t>
            </a:r>
            <a:r>
              <a:rPr lang="ko-KR" altLang="en-US" dirty="0"/>
              <a:t>감성 인터페이스</a:t>
            </a:r>
            <a:r>
              <a:rPr lang="en-US" altLang="ko-KR" dirty="0"/>
              <a:t>, </a:t>
            </a:r>
            <a:r>
              <a:rPr lang="ko-KR" altLang="en-US" dirty="0"/>
              <a:t>심리 분석 등 다양한 분야에 응용 가능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연구 목표</a:t>
            </a:r>
            <a:endParaRPr lang="en-US" altLang="ko-KR" dirty="0"/>
          </a:p>
          <a:p>
            <a:r>
              <a:rPr lang="ko-KR" altLang="en-US" dirty="0"/>
              <a:t>음성 및 영상 정보를 동시에 처리하는 멀티모달 인공지능 기술 탐구</a:t>
            </a:r>
            <a:endParaRPr lang="en-US" altLang="ko-KR" dirty="0"/>
          </a:p>
          <a:p>
            <a:r>
              <a:rPr lang="en-US" altLang="ko-KR" dirty="0"/>
              <a:t>Transformer </a:t>
            </a:r>
            <a:r>
              <a:rPr lang="ko-KR" altLang="en-US" dirty="0"/>
              <a:t>기반 감정 인식 모델 구현을 통한 이론적</a:t>
            </a:r>
            <a:r>
              <a:rPr lang="en-US" altLang="ko-KR" dirty="0"/>
              <a:t>·</a:t>
            </a:r>
            <a:r>
              <a:rPr lang="ko-KR" altLang="en-US" dirty="0"/>
              <a:t>실용적 이해 증진 </a:t>
            </a:r>
            <a:endParaRPr lang="en-US" altLang="ko-KR" dirty="0"/>
          </a:p>
        </p:txBody>
      </p:sp>
      <p:pic>
        <p:nvPicPr>
          <p:cNvPr id="1026" name="Picture 2" descr="영상 산업의 주류 기술로 등장할 인공지능 │ 매거진한경">
            <a:extLst>
              <a:ext uri="{FF2B5EF4-FFF2-40B4-BE49-F238E27FC236}">
                <a16:creationId xmlns:a16="http://schemas.microsoft.com/office/drawing/2014/main" id="{BD753DA5-7431-C306-0F23-29DD5FDE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1836" y="3586224"/>
            <a:ext cx="3340767" cy="2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56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8EE69-5FDC-BA05-DE6D-1BDC9BC14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48106-20C7-93CE-8A55-1B903F63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및 주제 선정 배경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9AD5-4A40-7188-74DD-D5797540D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205" y="1613140"/>
            <a:ext cx="9181874" cy="447865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ko-KR" altLang="en-US" sz="1400" b="1" dirty="0"/>
              <a:t>프로젝트 개요</a:t>
            </a:r>
          </a:p>
          <a:p>
            <a:pPr>
              <a:lnSpc>
                <a:spcPct val="110000"/>
              </a:lnSpc>
            </a:pPr>
            <a:r>
              <a:rPr lang="en-US" altLang="ko-KR" sz="1400" b="1" dirty="0"/>
              <a:t>1.1. </a:t>
            </a:r>
            <a:r>
              <a:rPr lang="ko-KR" altLang="en-US" sz="1400" b="1" dirty="0"/>
              <a:t>주제 선정 배경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영상 콘텐츠 확산</a:t>
            </a:r>
            <a:r>
              <a:rPr lang="en-US" altLang="ko-KR" sz="1200" dirty="0"/>
              <a:t>: OTT, </a:t>
            </a:r>
            <a:r>
              <a:rPr lang="ko-KR" altLang="en-US" sz="1200" dirty="0"/>
              <a:t>유튜브 등 영상 콘텐츠의 폭발적 증가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기존 기술의 한계</a:t>
            </a:r>
            <a:r>
              <a:rPr lang="en-US" altLang="ko-KR" sz="1200" dirty="0"/>
              <a:t>: </a:t>
            </a:r>
            <a:r>
              <a:rPr lang="ko-KR" altLang="en-US" sz="1200" dirty="0"/>
              <a:t>단일 모달리티</a:t>
            </a:r>
            <a:r>
              <a:rPr lang="en-US" altLang="ko-KR" sz="1200" dirty="0"/>
              <a:t>(</a:t>
            </a:r>
            <a:r>
              <a:rPr lang="ko-KR" altLang="en-US" sz="1200" dirty="0"/>
              <a:t>음성 또는 영상</a:t>
            </a:r>
            <a:r>
              <a:rPr lang="en-US" altLang="ko-KR" sz="1200" dirty="0"/>
              <a:t>) </a:t>
            </a:r>
            <a:r>
              <a:rPr lang="ko-KR" altLang="en-US" sz="1200" dirty="0"/>
              <a:t>기반 감정 인식의 한계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멀티모달리티의 필요성</a:t>
            </a:r>
            <a:r>
              <a:rPr lang="en-US" altLang="ko-KR" sz="1200" dirty="0"/>
              <a:t>: </a:t>
            </a:r>
            <a:r>
              <a:rPr lang="ko-KR" altLang="en-US" sz="1200" dirty="0"/>
              <a:t>인간의 복합적 감정을 더 정확하게 분석하기 위한 음성</a:t>
            </a:r>
            <a:r>
              <a:rPr lang="en-US" altLang="ko-KR" sz="1200" dirty="0"/>
              <a:t>-</a:t>
            </a:r>
            <a:r>
              <a:rPr lang="ko-KR" altLang="en-US" sz="1200" dirty="0"/>
              <a:t>영상 통합 분석의 중요성</a:t>
            </a:r>
          </a:p>
          <a:p>
            <a:pPr>
              <a:lnSpc>
                <a:spcPct val="110000"/>
              </a:lnSpc>
            </a:pPr>
            <a:r>
              <a:rPr lang="en-US" altLang="ko-KR" sz="1400" b="1" dirty="0"/>
              <a:t>1.2. </a:t>
            </a:r>
            <a:r>
              <a:rPr lang="ko-KR" altLang="en-US" sz="1400" b="1" dirty="0"/>
              <a:t>연구 목표</a:t>
            </a:r>
          </a:p>
          <a:p>
            <a:pPr lvl="1">
              <a:lnSpc>
                <a:spcPct val="110000"/>
              </a:lnSpc>
            </a:pPr>
            <a:r>
              <a:rPr lang="ko-KR" altLang="en-US" sz="1200" dirty="0"/>
              <a:t>음성</a:t>
            </a:r>
            <a:r>
              <a:rPr lang="en-US" altLang="ko-KR" sz="1200" dirty="0"/>
              <a:t>/</a:t>
            </a:r>
            <a:r>
              <a:rPr lang="ko-KR" altLang="en-US" sz="1200" dirty="0"/>
              <a:t>영상 멀티모달리티 기술 탐구 및 </a:t>
            </a:r>
            <a:r>
              <a:rPr lang="en-US" altLang="ko-KR" sz="1200" dirty="0"/>
              <a:t>Transformer </a:t>
            </a:r>
            <a:r>
              <a:rPr lang="ko-KR" altLang="en-US" sz="1200" dirty="0"/>
              <a:t>기반 감정 인식 모델 개념 설계</a:t>
            </a:r>
          </a:p>
          <a:p>
            <a:pPr lvl="1">
              <a:lnSpc>
                <a:spcPct val="110000"/>
              </a:lnSpc>
            </a:pPr>
            <a:r>
              <a:rPr lang="ko-KR" altLang="en-US" sz="1200" dirty="0"/>
              <a:t>이론적</a:t>
            </a:r>
            <a:r>
              <a:rPr lang="en-US" altLang="ko-KR" sz="1200" dirty="0"/>
              <a:t>/</a:t>
            </a:r>
            <a:r>
              <a:rPr lang="ko-KR" altLang="en-US" sz="1200" dirty="0"/>
              <a:t>실용적 이해를 심화하여 향후 모델 구현을 위한 기반 마련</a:t>
            </a:r>
          </a:p>
          <a:p>
            <a:pPr>
              <a:lnSpc>
                <a:spcPct val="110000"/>
              </a:lnSpc>
            </a:pPr>
            <a:r>
              <a:rPr lang="en-US" altLang="ko-KR" sz="1400" b="1" dirty="0"/>
              <a:t>1.3. </a:t>
            </a:r>
            <a:r>
              <a:rPr lang="ko-KR" altLang="en-US" sz="1400" b="1" dirty="0"/>
              <a:t>연구 방법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공동 학습</a:t>
            </a:r>
            <a:r>
              <a:rPr lang="en-US" altLang="ko-KR" sz="1200" dirty="0"/>
              <a:t>: </a:t>
            </a:r>
            <a:r>
              <a:rPr lang="ko-KR" altLang="en-US" sz="1200" dirty="0"/>
              <a:t>유사 서비스</a:t>
            </a:r>
            <a:r>
              <a:rPr lang="en-US" altLang="ko-KR" sz="1200" dirty="0"/>
              <a:t>, </a:t>
            </a:r>
            <a:r>
              <a:rPr lang="ko-KR" altLang="en-US" sz="1200" dirty="0"/>
              <a:t>논문</a:t>
            </a:r>
            <a:r>
              <a:rPr lang="en-US" altLang="ko-KR" sz="1200" dirty="0"/>
              <a:t>, </a:t>
            </a:r>
            <a:r>
              <a:rPr lang="ko-KR" altLang="en-US" sz="1200" dirty="0"/>
              <a:t>데이터셋 조사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개별 심화 학습</a:t>
            </a:r>
            <a:r>
              <a:rPr lang="en-US" altLang="ko-KR" sz="1200" dirty="0"/>
              <a:t>:</a:t>
            </a:r>
          </a:p>
          <a:p>
            <a:pPr lvl="2">
              <a:lnSpc>
                <a:spcPct val="110000"/>
              </a:lnSpc>
            </a:pPr>
            <a:r>
              <a:rPr lang="ko-KR" altLang="en-US" sz="1100" b="1" dirty="0"/>
              <a:t>이수찬</a:t>
            </a:r>
            <a:r>
              <a:rPr lang="en-US" altLang="ko-KR" sz="1100" dirty="0"/>
              <a:t>: CES 2025 NVIDIA Cosmos </a:t>
            </a:r>
            <a:r>
              <a:rPr lang="ko-KR" altLang="en-US" sz="1100" dirty="0"/>
              <a:t>논문 분석</a:t>
            </a:r>
          </a:p>
          <a:p>
            <a:pPr lvl="2">
              <a:lnSpc>
                <a:spcPct val="110000"/>
              </a:lnSpc>
            </a:pPr>
            <a:r>
              <a:rPr lang="ko-KR" altLang="en-US" sz="1100" b="1" dirty="0"/>
              <a:t>강민성</a:t>
            </a:r>
            <a:r>
              <a:rPr lang="en-US" altLang="ko-KR" sz="1100" dirty="0"/>
              <a:t>: </a:t>
            </a:r>
            <a:r>
              <a:rPr lang="ko-KR" altLang="en-US" sz="1100" dirty="0"/>
              <a:t>감정 개념 및 분류 시스템 심층 연구</a:t>
            </a:r>
          </a:p>
          <a:p>
            <a:pPr lvl="2">
              <a:lnSpc>
                <a:spcPct val="110000"/>
              </a:lnSpc>
            </a:pPr>
            <a:r>
              <a:rPr lang="ko-KR" altLang="en-US" sz="1100" b="1" dirty="0"/>
              <a:t>강성찬</a:t>
            </a:r>
            <a:r>
              <a:rPr lang="en-US" altLang="ko-KR" sz="1100" dirty="0"/>
              <a:t>: </a:t>
            </a:r>
            <a:r>
              <a:rPr lang="ko-KR" altLang="en-US" sz="1100" dirty="0"/>
              <a:t>음성 및 이미지 생성 기술</a:t>
            </a:r>
            <a:r>
              <a:rPr lang="en-US" altLang="ko-KR" sz="1100" dirty="0"/>
              <a:t>(Audio2Face, ControlNet) </a:t>
            </a:r>
            <a:r>
              <a:rPr lang="ko-KR" altLang="en-US" sz="1100" dirty="0"/>
              <a:t>탐구</a:t>
            </a:r>
          </a:p>
          <a:p>
            <a:pPr lvl="1">
              <a:lnSpc>
                <a:spcPct val="110000"/>
              </a:lnSpc>
            </a:pPr>
            <a:r>
              <a:rPr lang="ko-KR" altLang="en-US" sz="1200" b="1" dirty="0"/>
              <a:t>최종 결과물</a:t>
            </a:r>
            <a:r>
              <a:rPr lang="en-US" altLang="ko-KR" sz="1200" dirty="0"/>
              <a:t>: '</a:t>
            </a:r>
            <a:r>
              <a:rPr lang="ko-KR" altLang="en-US" sz="1200" dirty="0"/>
              <a:t>멀티모달 </a:t>
            </a:r>
            <a:r>
              <a:rPr lang="en-US" altLang="ko-KR" sz="1200" dirty="0"/>
              <a:t>Transformer </a:t>
            </a:r>
            <a:r>
              <a:rPr lang="ko-KR" altLang="en-US" sz="1200" dirty="0"/>
              <a:t>기반 감정 인식 모델</a:t>
            </a:r>
            <a:r>
              <a:rPr lang="en-US" altLang="ko-KR" sz="1200" dirty="0"/>
              <a:t>' </a:t>
            </a:r>
            <a:r>
              <a:rPr lang="ko-KR" altLang="en-US" sz="1200" dirty="0"/>
              <a:t>개념 설계 및 구현 가능성 검토</a:t>
            </a:r>
          </a:p>
        </p:txBody>
      </p:sp>
      <p:pic>
        <p:nvPicPr>
          <p:cNvPr id="1026" name="Picture 2" descr="영상 산업의 주류 기술로 등장할 인공지능 │ 매거진한경">
            <a:extLst>
              <a:ext uri="{FF2B5EF4-FFF2-40B4-BE49-F238E27FC236}">
                <a16:creationId xmlns:a16="http://schemas.microsoft.com/office/drawing/2014/main" id="{B4A4CDFE-C40B-A34B-B7F9-9F23114AD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278" y="2893556"/>
            <a:ext cx="4264325" cy="3198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3718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41D14-3576-9E04-8407-9C1068598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0F3D-CFFB-4A5A-E5CF-3AD3111E8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팀 구성 및 연구 방식</a:t>
            </a:r>
            <a:endParaRPr lang="en-US" altLang="ko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19BE4-9152-BB82-9F83-47D15F061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596" y="1812758"/>
            <a:ext cx="10576262" cy="4337876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ko-KR" altLang="en-US" sz="1200" dirty="0"/>
              <a:t>팀 운영 방식</a:t>
            </a:r>
            <a:r>
              <a:rPr lang="en-US" altLang="ko-KR" sz="1200" dirty="0"/>
              <a:t>: </a:t>
            </a:r>
            <a:r>
              <a:rPr lang="ko-KR" altLang="en-US" sz="1200" dirty="0"/>
              <a:t>총 </a:t>
            </a:r>
            <a:r>
              <a:rPr lang="en-US" altLang="ko-KR" sz="1200" dirty="0"/>
              <a:t>5</a:t>
            </a:r>
            <a:r>
              <a:rPr lang="ko-KR" altLang="en-US" sz="1200" dirty="0"/>
              <a:t>회차 학습 과정 </a:t>
            </a:r>
            <a:r>
              <a:rPr lang="en-US" altLang="ko-KR" sz="1200" dirty="0"/>
              <a:t>(1~2</a:t>
            </a:r>
            <a:r>
              <a:rPr lang="ko-KR" altLang="en-US" sz="1200" dirty="0"/>
              <a:t>회차</a:t>
            </a:r>
            <a:r>
              <a:rPr lang="en-US" altLang="ko-KR" sz="1200" dirty="0"/>
              <a:t>: </a:t>
            </a:r>
            <a:r>
              <a:rPr lang="ko-KR" altLang="en-US" sz="1200" dirty="0"/>
              <a:t>팀원 전체 공통 학습</a:t>
            </a:r>
            <a:r>
              <a:rPr lang="en-US" altLang="ko-KR" sz="1200" dirty="0"/>
              <a:t>, 3~5</a:t>
            </a:r>
            <a:r>
              <a:rPr lang="ko-KR" altLang="en-US" sz="1200" dirty="0"/>
              <a:t>회차</a:t>
            </a:r>
            <a:r>
              <a:rPr lang="en-US" altLang="ko-KR" sz="1200" dirty="0"/>
              <a:t>: </a:t>
            </a:r>
            <a:r>
              <a:rPr lang="ko-KR" altLang="en-US" sz="1200" dirty="0"/>
              <a:t>개별 심화 학습 후 공유</a:t>
            </a:r>
            <a:r>
              <a:rPr lang="en-US" altLang="ko-KR" sz="1200" dirty="0"/>
              <a:t>)</a:t>
            </a:r>
          </a:p>
          <a:p>
            <a:pPr>
              <a:lnSpc>
                <a:spcPct val="170000"/>
              </a:lnSpc>
            </a:pPr>
            <a:r>
              <a:rPr lang="ko-KR" altLang="en-US" sz="1200" dirty="0"/>
              <a:t>매 회차 지도 교수님과의 미팅을 위한 발표 자료 공동 구성 및 발표 진행 </a:t>
            </a:r>
            <a:r>
              <a:rPr lang="en-US" altLang="ko-KR" sz="1200" dirty="0"/>
              <a:t>Notion </a:t>
            </a:r>
            <a:r>
              <a:rPr lang="ko-KR" altLang="en-US" sz="1200" dirty="0"/>
              <a:t>등 협업 도구 활용하여 조사 내용 공동 정리 및 발표로 공유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r>
              <a:rPr lang="ko-KR" altLang="en-US" sz="1200" dirty="0"/>
              <a:t>교수님의 지도에 따라 개발을 위한 감정 인식 및 최신 기술 동향</a:t>
            </a:r>
            <a:r>
              <a:rPr lang="en-US" altLang="ko-KR" sz="1200" dirty="0"/>
              <a:t>, </a:t>
            </a:r>
            <a:r>
              <a:rPr lang="ko-KR" altLang="en-US" sz="1200" dirty="0"/>
              <a:t>연구 등의 기반 다지는 것을 목표로 설정 및 연구 방향 수정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r>
              <a:rPr lang="ko-KR" altLang="en-US" sz="1200" dirty="0"/>
              <a:t>다음 계절학기 창의학기제와의 연계성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endParaRPr lang="en-US" altLang="ko-KR" sz="1200" dirty="0"/>
          </a:p>
          <a:p>
            <a:pPr marL="0" indent="0">
              <a:lnSpc>
                <a:spcPct val="170000"/>
              </a:lnSpc>
              <a:buNone/>
            </a:pPr>
            <a:r>
              <a:rPr lang="ko-KR" altLang="en-US" sz="1200" dirty="0"/>
              <a:t>역할 분담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r>
              <a:rPr lang="ko-KR" altLang="en-US" sz="1200" dirty="0"/>
              <a:t>이수찬 </a:t>
            </a:r>
            <a:r>
              <a:rPr lang="en-US" altLang="ko-KR" sz="1200" dirty="0"/>
              <a:t>(</a:t>
            </a:r>
            <a:r>
              <a:rPr lang="ko-KR" altLang="en-US" sz="1200" dirty="0"/>
              <a:t>팀장</a:t>
            </a:r>
            <a:r>
              <a:rPr lang="en-US" altLang="ko-KR" sz="1200" dirty="0"/>
              <a:t>) - </a:t>
            </a:r>
            <a:r>
              <a:rPr lang="ko-KR" altLang="en-US" sz="1200" dirty="0"/>
              <a:t>프로젝트 학습 전반 총괄 조정 및 관리</a:t>
            </a:r>
            <a:r>
              <a:rPr lang="en-US" altLang="ko-KR" sz="1200" dirty="0"/>
              <a:t>, </a:t>
            </a:r>
            <a:r>
              <a:rPr lang="ko-KR" altLang="en-US" sz="1200" dirty="0"/>
              <a:t>지도 교수님 미팅 시 발표 자료 전체 구성 및 최종 발표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r>
              <a:rPr lang="ko-KR" altLang="en-US" sz="1200" dirty="0"/>
              <a:t>강민성 </a:t>
            </a:r>
            <a:r>
              <a:rPr lang="en-US" altLang="ko-KR" sz="1200" dirty="0"/>
              <a:t>(</a:t>
            </a:r>
            <a:r>
              <a:rPr lang="ko-KR" altLang="en-US" sz="1200" dirty="0"/>
              <a:t>팀원</a:t>
            </a:r>
            <a:r>
              <a:rPr lang="en-US" altLang="ko-KR" sz="1200" dirty="0"/>
              <a:t>) - </a:t>
            </a:r>
            <a:r>
              <a:rPr lang="ko-KR" altLang="en-US" sz="1200" dirty="0"/>
              <a:t>감성 및 감정 개념 이론적 배경</a:t>
            </a:r>
            <a:r>
              <a:rPr lang="en-US" altLang="ko-KR" sz="1200" dirty="0"/>
              <a:t>, </a:t>
            </a:r>
            <a:r>
              <a:rPr lang="ko-KR" altLang="en-US" sz="1200" dirty="0"/>
              <a:t>감정 분류 시스템</a:t>
            </a:r>
            <a:r>
              <a:rPr lang="en-US" altLang="ko-KR" sz="1200" dirty="0"/>
              <a:t>(EMFACS, AU, Sheila) </a:t>
            </a:r>
            <a:r>
              <a:rPr lang="ko-KR" altLang="en-US" sz="1200" dirty="0"/>
              <a:t>심층 학습 및 발표 자료 구성</a:t>
            </a:r>
            <a:endParaRPr lang="en-US" altLang="ko-KR" sz="1200" dirty="0"/>
          </a:p>
          <a:p>
            <a:pPr>
              <a:lnSpc>
                <a:spcPct val="170000"/>
              </a:lnSpc>
            </a:pPr>
            <a:r>
              <a:rPr lang="ko-KR" altLang="en-US" sz="1200" dirty="0"/>
              <a:t>강성찬 </a:t>
            </a:r>
            <a:r>
              <a:rPr lang="en-US" altLang="ko-KR" sz="1200" dirty="0"/>
              <a:t>(</a:t>
            </a:r>
            <a:r>
              <a:rPr lang="ko-KR" altLang="en-US" sz="1200" dirty="0"/>
              <a:t>팀원</a:t>
            </a:r>
            <a:r>
              <a:rPr lang="en-US" altLang="ko-KR" sz="1200" dirty="0"/>
              <a:t>): </a:t>
            </a:r>
            <a:r>
              <a:rPr lang="ko-KR" altLang="en-US" sz="1200" dirty="0"/>
              <a:t>음성 및 이미지 생성 기술</a:t>
            </a:r>
            <a:r>
              <a:rPr lang="en-US" altLang="ko-KR" sz="1200" dirty="0"/>
              <a:t>(NVIDIA Audio2face, ControlNet), </a:t>
            </a:r>
            <a:r>
              <a:rPr lang="ko-KR" altLang="en-US" sz="1200" dirty="0"/>
              <a:t>감정 상태 잠재 학습 방법 탐구 및 발표 자료 구성</a:t>
            </a:r>
          </a:p>
        </p:txBody>
      </p:sp>
    </p:spTree>
    <p:extLst>
      <p:ext uri="{BB962C8B-B14F-4D97-AF65-F5344CB8AC3E}">
        <p14:creationId xmlns:p14="http://schemas.microsoft.com/office/powerpoint/2010/main" val="205253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0F0F-5DB6-3A33-C847-1F938CED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공동학습내용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B30AF-1C96-AD0C-D122-C072431BC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478" y="1720850"/>
            <a:ext cx="8825659" cy="34163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/>
              <a:t>공동 학습 내용</a:t>
            </a:r>
            <a:endParaRPr lang="ko-KR" altLang="en-US" dirty="0"/>
          </a:p>
          <a:p>
            <a:r>
              <a:rPr lang="en-US" altLang="ko-KR" b="1" dirty="0"/>
              <a:t>1</a:t>
            </a:r>
            <a:r>
              <a:rPr lang="ko-KR" altLang="en-US" b="1" dirty="0"/>
              <a:t>회차</a:t>
            </a:r>
            <a:r>
              <a:rPr lang="en-US" altLang="ko-KR" b="1" dirty="0"/>
              <a:t>:</a:t>
            </a:r>
            <a:r>
              <a:rPr lang="ko-KR" altLang="en-US" dirty="0"/>
              <a:t> 유사 서비스 및 관련 논문 조사</a:t>
            </a:r>
            <a:r>
              <a:rPr lang="en-US" altLang="ko-KR" dirty="0"/>
              <a:t>, </a:t>
            </a:r>
            <a:r>
              <a:rPr lang="ko-KR" altLang="en-US" dirty="0"/>
              <a:t>데이터셋 조사 및 선정 </a:t>
            </a:r>
            <a:r>
              <a:rPr lang="en-US" altLang="ko-KR" dirty="0"/>
              <a:t>(</a:t>
            </a:r>
            <a:r>
              <a:rPr lang="ko-KR" altLang="en-US" dirty="0"/>
              <a:t>팀원 개별 조사 후 취합 및 공동 정리로 진행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E54FF7-A8E1-D6BC-0EA2-B53BD407B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9" y="3832605"/>
            <a:ext cx="3835668" cy="2164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FDDCAB-37DB-244B-DD62-FF2C4513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168" y="3743442"/>
            <a:ext cx="3835668" cy="1949932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68C4C13-FBA0-D93F-1181-86712E2F9C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626335104">
            <a:extLst>
              <a:ext uri="{FF2B5EF4-FFF2-40B4-BE49-F238E27FC236}">
                <a16:creationId xmlns:a16="http://schemas.microsoft.com/office/drawing/2014/main" id="{F449560E-269F-CB7F-276C-593A3B5E6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848" y="3203379"/>
            <a:ext cx="3480462" cy="269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86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491BD-360F-F087-7558-D0922CC58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66D39-AA96-2C17-D5EE-512C2937E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공동학습내용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3B30E-6D9B-CC43-F07F-18CD41670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970" y="1720850"/>
            <a:ext cx="10853122" cy="34163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/>
              <a:t>공동 학습 내용</a:t>
            </a:r>
            <a:endParaRPr lang="en-US" altLang="ko-KR" b="1" dirty="0"/>
          </a:p>
          <a:p>
            <a:r>
              <a:rPr lang="en-US" altLang="ko-KR" b="1" dirty="0"/>
              <a:t>2</a:t>
            </a:r>
            <a:r>
              <a:rPr lang="ko-KR" altLang="en-US" b="1" dirty="0"/>
              <a:t>회차</a:t>
            </a:r>
            <a:r>
              <a:rPr lang="en-US" altLang="ko-KR" b="1" dirty="0"/>
              <a:t>:</a:t>
            </a:r>
            <a:r>
              <a:rPr lang="ko-KR" altLang="en-US" dirty="0"/>
              <a:t> 최신 감정 </a:t>
            </a:r>
            <a:r>
              <a:rPr lang="en-US" altLang="ko-KR" dirty="0"/>
              <a:t>AI </a:t>
            </a:r>
            <a:r>
              <a:rPr lang="ko-KR" altLang="en-US" dirty="0"/>
              <a:t>기술 전반 파악 및 감정 인식 개념 이해 중점 </a:t>
            </a:r>
            <a:r>
              <a:rPr lang="en-US" altLang="ko-KR" dirty="0"/>
              <a:t>(</a:t>
            </a:r>
            <a:r>
              <a:rPr lang="ko-KR" altLang="en-US" dirty="0"/>
              <a:t>감정 관련 </a:t>
            </a:r>
            <a:r>
              <a:rPr lang="en-US" altLang="ko-KR" dirty="0"/>
              <a:t>Survey Papers </a:t>
            </a:r>
            <a:r>
              <a:rPr lang="ko-KR" altLang="en-US" dirty="0"/>
              <a:t>리딩 및 지도 교수님 제공 </a:t>
            </a:r>
            <a:r>
              <a:rPr lang="en-US" altLang="ko-KR" dirty="0"/>
              <a:t>CES 2024 NVIDIA </a:t>
            </a:r>
            <a:r>
              <a:rPr lang="ko-KR" altLang="en-US" dirty="0"/>
              <a:t>자료를 파트별</a:t>
            </a:r>
            <a:r>
              <a:rPr lang="en-US" altLang="ko-KR" dirty="0"/>
              <a:t>(</a:t>
            </a:r>
            <a:r>
              <a:rPr lang="en-US" altLang="ko-KR" dirty="0" err="1"/>
              <a:t>SterrLM</a:t>
            </a:r>
            <a:r>
              <a:rPr lang="en-US" altLang="ko-KR" dirty="0"/>
              <a:t>, Audio2Face, </a:t>
            </a:r>
            <a:r>
              <a:rPr lang="en-US" altLang="ko-KR" dirty="0" err="1"/>
              <a:t>Affectiva</a:t>
            </a:r>
            <a:r>
              <a:rPr lang="en-US" altLang="ko-KR" dirty="0"/>
              <a:t>)</a:t>
            </a:r>
            <a:r>
              <a:rPr lang="ko-KR" altLang="en-US" dirty="0"/>
              <a:t>로 나누어 스터디하고 취합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111BB1A-EA6F-B893-0358-B1F7BA0F0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435" y="3060610"/>
            <a:ext cx="11508588" cy="391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369241944">
            <a:extLst>
              <a:ext uri="{FF2B5EF4-FFF2-40B4-BE49-F238E27FC236}">
                <a16:creationId xmlns:a16="http://schemas.microsoft.com/office/drawing/2014/main" id="{4A646EF9-7527-F34E-CE88-696CC031A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08" y="3710866"/>
            <a:ext cx="4165934" cy="2194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3BFC06B-B780-FBB4-8A3F-449DAA471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7170" y="4400567"/>
            <a:ext cx="4691675" cy="1473166"/>
          </a:xfrm>
          <a:prstGeom prst="rect">
            <a:avLst/>
          </a:prstGeom>
        </p:spPr>
      </p:pic>
      <p:pic>
        <p:nvPicPr>
          <p:cNvPr id="6" name="그림 7">
            <a:extLst>
              <a:ext uri="{FF2B5EF4-FFF2-40B4-BE49-F238E27FC236}">
                <a16:creationId xmlns:a16="http://schemas.microsoft.com/office/drawing/2014/main" id="{D1CB8FC9-D275-FE18-6D79-E7472F02A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365" y="3495883"/>
            <a:ext cx="2535805" cy="237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68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76CA0-1373-F67B-DB72-6FA67C4DE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6F178-2EC7-5274-1DAD-E94791C9F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275963"/>
            <a:ext cx="8825658" cy="1429083"/>
          </a:xfrm>
        </p:spPr>
        <p:txBody>
          <a:bodyPr/>
          <a:lstStyle/>
          <a:p>
            <a:pPr algn="ctr"/>
            <a:r>
              <a:rPr lang="en-US" altLang="ko-KR" sz="3600" dirty="0"/>
              <a:t>3-1. </a:t>
            </a:r>
            <a:r>
              <a:rPr lang="ko-KR" altLang="en-US" sz="3600" dirty="0"/>
              <a:t>개별 학습 </a:t>
            </a:r>
            <a:r>
              <a:rPr lang="en-US" altLang="ko-KR" sz="3600" dirty="0"/>
              <a:t>-</a:t>
            </a:r>
            <a:r>
              <a:rPr lang="ko-KR" altLang="en-US" sz="3600" dirty="0"/>
              <a:t> 이수찬</a:t>
            </a:r>
          </a:p>
        </p:txBody>
      </p:sp>
    </p:spTree>
    <p:extLst>
      <p:ext uri="{BB962C8B-B14F-4D97-AF65-F5344CB8AC3E}">
        <p14:creationId xmlns:p14="http://schemas.microsoft.com/office/powerpoint/2010/main" val="421421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(회의실)">
  <a:themeElements>
    <a:clrScheme name="이온(회의실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이온(회의실)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(회의실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MS Gothic"/>
        <a:font script="Hang" typeface="HY중고딕"/>
        <a:font script="Hans" typeface="幼圆"/>
        <a:font script="Hant" typeface="Microsoft JhengHei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Gothic"/>
        <a:font script="Hang" typeface="HY중고딕"/>
        <a:font script="Hans" typeface="幼圆"/>
        <a:font script="Hant" typeface="Microsoft JhengHei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MS Gothic"/>
        <a:font script="Hang" typeface="HY중고딕"/>
        <a:font script="Hans" typeface="幼圆"/>
        <a:font script="Hant" typeface="Microsoft JhengHei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Gothic"/>
        <a:font script="Hang" typeface="HY중고딕"/>
        <a:font script="Hans" typeface="幼圆"/>
        <a:font script="Hant" typeface="Microsoft JhengHei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2417</Words>
  <Application>Microsoft Office PowerPoint</Application>
  <PresentationFormat>Widescreen</PresentationFormat>
  <Paragraphs>271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맑은 고딕</vt:lpstr>
      <vt:lpstr>Arial</vt:lpstr>
      <vt:lpstr>Century Gothic</vt:lpstr>
      <vt:lpstr>Wingdings 3</vt:lpstr>
      <vt:lpstr>이온(회의실)</vt:lpstr>
      <vt:lpstr>2025-하계 세종창의학기제(집중이수제) 최종성과보고</vt:lpstr>
      <vt:lpstr>목차</vt:lpstr>
      <vt:lpstr>2025-하계 세종창의학기제(집중이수제) 최종성과보고 창의과제: 음성과 영상을 결합한 멀티모달 Transformer 기반 감정 인식 모델 개발</vt:lpstr>
      <vt:lpstr>1. 프로젝트 개요 및 주제 선정 배경</vt:lpstr>
      <vt:lpstr>1. 프로젝트 개요 및 주제 선정 배경</vt:lpstr>
      <vt:lpstr>2. 팀 구성 및 연구 방식</vt:lpstr>
      <vt:lpstr>3. 공동학습내용</vt:lpstr>
      <vt:lpstr>3. 공동학습내용</vt:lpstr>
      <vt:lpstr>3-1. 개별 학습 - 이수찬</vt:lpstr>
      <vt:lpstr>CES 2025 NVIDIA / Cosmos 논문 심화 스터디</vt:lpstr>
      <vt:lpstr>CES 2025 NVIDIA / Cosmos 논문 심화 스터디</vt:lpstr>
      <vt:lpstr>운전자 감정 인지 기술 발전 리뷰</vt:lpstr>
      <vt:lpstr>운전자 감정 인지 기술 발전 리뷰</vt:lpstr>
      <vt:lpstr>3-2. 개별 학습 - 강민성</vt:lpstr>
      <vt:lpstr>FACS와 Action Unit(AU)</vt:lpstr>
      <vt:lpstr>감정과 감성의 개념 정립</vt:lpstr>
      <vt:lpstr>3-3. 개별 학습 - 강성찬</vt:lpstr>
      <vt:lpstr>NVIDIA Audio2Face</vt:lpstr>
      <vt:lpstr>NVIDIA Audio2Face</vt:lpstr>
      <vt:lpstr>Stable Diffusion &amp; ControlNet</vt:lpstr>
      <vt:lpstr>4. 팀원별 학습시간</vt:lpstr>
      <vt:lpstr>5. 최종 결과물 및 성과</vt:lpstr>
      <vt:lpstr>5. 최종 결과물 및 성과</vt:lpstr>
      <vt:lpstr>6. 향후 계획 및 기대 효과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창의과제명 :</dc:title>
  <dc:creator>Windows User</dc:creator>
  <cp:lastModifiedBy>수찬. 이</cp:lastModifiedBy>
  <cp:revision>63</cp:revision>
  <dcterms:created xsi:type="dcterms:W3CDTF">2018-06-04T06:53:30Z</dcterms:created>
  <dcterms:modified xsi:type="dcterms:W3CDTF">2025-08-07T07:15:17Z</dcterms:modified>
  <cp:version/>
</cp:coreProperties>
</file>

<file path=docProps/thumbnail.jpeg>
</file>